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41" r:id="rId2"/>
    <p:sldId id="336" r:id="rId3"/>
    <p:sldId id="352" r:id="rId4"/>
    <p:sldId id="354" r:id="rId5"/>
    <p:sldId id="353" r:id="rId6"/>
    <p:sldId id="338" r:id="rId7"/>
    <p:sldId id="356" r:id="rId8"/>
    <p:sldId id="355" r:id="rId9"/>
    <p:sldId id="362" r:id="rId10"/>
    <p:sldId id="342" r:id="rId11"/>
    <p:sldId id="345" r:id="rId12"/>
    <p:sldId id="346" r:id="rId13"/>
    <p:sldId id="343" r:id="rId14"/>
    <p:sldId id="357" r:id="rId15"/>
    <p:sldId id="339" r:id="rId16"/>
    <p:sldId id="358" r:id="rId17"/>
    <p:sldId id="361" r:id="rId18"/>
    <p:sldId id="360" r:id="rId19"/>
    <p:sldId id="348" r:id="rId20"/>
    <p:sldId id="340" r:id="rId21"/>
    <p:sldId id="347" r:id="rId22"/>
    <p:sldId id="359" r:id="rId23"/>
    <p:sldId id="349" r:id="rId24"/>
    <p:sldId id="350" r:id="rId25"/>
    <p:sldId id="33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32" autoAdjust="0"/>
    <p:restoredTop sz="94660"/>
  </p:normalViewPr>
  <p:slideViewPr>
    <p:cSldViewPr snapToGrid="0">
      <p:cViewPr varScale="1">
        <p:scale>
          <a:sx n="82" d="100"/>
          <a:sy n="82" d="100"/>
        </p:scale>
        <p:origin x="619"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y joyce" userId="dcb800905d89a01a" providerId="LiveId" clId="{6711692F-702A-4D33-B490-CEDDC1033C54}"/>
    <pc:docChg chg="addSld delSld">
      <pc:chgData name="kristy joyce" userId="dcb800905d89a01a" providerId="LiveId" clId="{6711692F-702A-4D33-B490-CEDDC1033C54}" dt="2025-06-19T19:10:05.799" v="36" actId="2696"/>
      <pc:docMkLst>
        <pc:docMk/>
      </pc:docMkLst>
      <pc:sldChg chg="del">
        <pc:chgData name="kristy joyce" userId="dcb800905d89a01a" providerId="LiveId" clId="{6711692F-702A-4D33-B490-CEDDC1033C54}" dt="2025-06-19T19:09:25.634" v="7" actId="2696"/>
        <pc:sldMkLst>
          <pc:docMk/>
          <pc:sldMk cId="1926138041" sldId="292"/>
        </pc:sldMkLst>
      </pc:sldChg>
      <pc:sldChg chg="del">
        <pc:chgData name="kristy joyce" userId="dcb800905d89a01a" providerId="LiveId" clId="{6711692F-702A-4D33-B490-CEDDC1033C54}" dt="2025-06-19T19:08:52.560" v="0" actId="2696"/>
        <pc:sldMkLst>
          <pc:docMk/>
          <pc:sldMk cId="2814964648" sldId="293"/>
        </pc:sldMkLst>
      </pc:sldChg>
      <pc:sldChg chg="del">
        <pc:chgData name="kristy joyce" userId="dcb800905d89a01a" providerId="LiveId" clId="{6711692F-702A-4D33-B490-CEDDC1033C54}" dt="2025-06-19T19:09:22.803" v="6" actId="2696"/>
        <pc:sldMkLst>
          <pc:docMk/>
          <pc:sldMk cId="3244227251" sldId="295"/>
        </pc:sldMkLst>
      </pc:sldChg>
      <pc:sldChg chg="del">
        <pc:chgData name="kristy joyce" userId="dcb800905d89a01a" providerId="LiveId" clId="{6711692F-702A-4D33-B490-CEDDC1033C54}" dt="2025-06-19T19:09:04.218" v="2" actId="2696"/>
        <pc:sldMkLst>
          <pc:docMk/>
          <pc:sldMk cId="1854210715" sldId="296"/>
        </pc:sldMkLst>
      </pc:sldChg>
      <pc:sldChg chg="del">
        <pc:chgData name="kristy joyce" userId="dcb800905d89a01a" providerId="LiveId" clId="{6711692F-702A-4D33-B490-CEDDC1033C54}" dt="2025-06-19T19:09:42.241" v="9" actId="2696"/>
        <pc:sldMkLst>
          <pc:docMk/>
          <pc:sldMk cId="3903624664" sldId="306"/>
        </pc:sldMkLst>
      </pc:sldChg>
      <pc:sldChg chg="del">
        <pc:chgData name="kristy joyce" userId="dcb800905d89a01a" providerId="LiveId" clId="{6711692F-702A-4D33-B490-CEDDC1033C54}" dt="2025-06-19T19:09:45.924" v="12" actId="2696"/>
        <pc:sldMkLst>
          <pc:docMk/>
          <pc:sldMk cId="2431993706" sldId="307"/>
        </pc:sldMkLst>
      </pc:sldChg>
      <pc:sldChg chg="del">
        <pc:chgData name="kristy joyce" userId="dcb800905d89a01a" providerId="LiveId" clId="{6711692F-702A-4D33-B490-CEDDC1033C54}" dt="2025-06-19T19:09:45.079" v="11" actId="2696"/>
        <pc:sldMkLst>
          <pc:docMk/>
          <pc:sldMk cId="3922241412" sldId="308"/>
        </pc:sldMkLst>
      </pc:sldChg>
      <pc:sldChg chg="del">
        <pc:chgData name="kristy joyce" userId="dcb800905d89a01a" providerId="LiveId" clId="{6711692F-702A-4D33-B490-CEDDC1033C54}" dt="2025-06-19T19:09:46.830" v="13" actId="2696"/>
        <pc:sldMkLst>
          <pc:docMk/>
          <pc:sldMk cId="1634830307" sldId="309"/>
        </pc:sldMkLst>
      </pc:sldChg>
      <pc:sldChg chg="del">
        <pc:chgData name="kristy joyce" userId="dcb800905d89a01a" providerId="LiveId" clId="{6711692F-702A-4D33-B490-CEDDC1033C54}" dt="2025-06-19T19:09:44.019" v="10" actId="2696"/>
        <pc:sldMkLst>
          <pc:docMk/>
          <pc:sldMk cId="4207898146" sldId="310"/>
        </pc:sldMkLst>
      </pc:sldChg>
      <pc:sldChg chg="del">
        <pc:chgData name="kristy joyce" userId="dcb800905d89a01a" providerId="LiveId" clId="{6711692F-702A-4D33-B490-CEDDC1033C54}" dt="2025-06-19T19:09:52.992" v="22" actId="2696"/>
        <pc:sldMkLst>
          <pc:docMk/>
          <pc:sldMk cId="3328638944" sldId="311"/>
        </pc:sldMkLst>
      </pc:sldChg>
      <pc:sldChg chg="del">
        <pc:chgData name="kristy joyce" userId="dcb800905d89a01a" providerId="LiveId" clId="{6711692F-702A-4D33-B490-CEDDC1033C54}" dt="2025-06-19T19:09:48.364" v="15" actId="2696"/>
        <pc:sldMkLst>
          <pc:docMk/>
          <pc:sldMk cId="3400230384" sldId="312"/>
        </pc:sldMkLst>
      </pc:sldChg>
      <pc:sldChg chg="del">
        <pc:chgData name="kristy joyce" userId="dcb800905d89a01a" providerId="LiveId" clId="{6711692F-702A-4D33-B490-CEDDC1033C54}" dt="2025-06-19T19:09:47.623" v="14" actId="2696"/>
        <pc:sldMkLst>
          <pc:docMk/>
          <pc:sldMk cId="1919737768" sldId="313"/>
        </pc:sldMkLst>
      </pc:sldChg>
      <pc:sldChg chg="del">
        <pc:chgData name="kristy joyce" userId="dcb800905d89a01a" providerId="LiveId" clId="{6711692F-702A-4D33-B490-CEDDC1033C54}" dt="2025-06-19T19:09:49.027" v="16" actId="2696"/>
        <pc:sldMkLst>
          <pc:docMk/>
          <pc:sldMk cId="3419547173" sldId="314"/>
        </pc:sldMkLst>
      </pc:sldChg>
      <pc:sldChg chg="del">
        <pc:chgData name="kristy joyce" userId="dcb800905d89a01a" providerId="LiveId" clId="{6711692F-702A-4D33-B490-CEDDC1033C54}" dt="2025-06-19T19:09:55.343" v="24" actId="2696"/>
        <pc:sldMkLst>
          <pc:docMk/>
          <pc:sldMk cId="4110376421" sldId="315"/>
        </pc:sldMkLst>
      </pc:sldChg>
      <pc:sldChg chg="del">
        <pc:chgData name="kristy joyce" userId="dcb800905d89a01a" providerId="LiveId" clId="{6711692F-702A-4D33-B490-CEDDC1033C54}" dt="2025-06-19T19:09:52.276" v="21" actId="2696"/>
        <pc:sldMkLst>
          <pc:docMk/>
          <pc:sldMk cId="3453392168" sldId="316"/>
        </pc:sldMkLst>
      </pc:sldChg>
      <pc:sldChg chg="del">
        <pc:chgData name="kristy joyce" userId="dcb800905d89a01a" providerId="LiveId" clId="{6711692F-702A-4D33-B490-CEDDC1033C54}" dt="2025-06-19T19:09:50.352" v="18" actId="2696"/>
        <pc:sldMkLst>
          <pc:docMk/>
          <pc:sldMk cId="2271047103" sldId="317"/>
        </pc:sldMkLst>
      </pc:sldChg>
      <pc:sldChg chg="del">
        <pc:chgData name="kristy joyce" userId="dcb800905d89a01a" providerId="LiveId" clId="{6711692F-702A-4D33-B490-CEDDC1033C54}" dt="2025-06-19T19:09:49.725" v="17" actId="2696"/>
        <pc:sldMkLst>
          <pc:docMk/>
          <pc:sldMk cId="2193122959" sldId="318"/>
        </pc:sldMkLst>
      </pc:sldChg>
      <pc:sldChg chg="del">
        <pc:chgData name="kristy joyce" userId="dcb800905d89a01a" providerId="LiveId" clId="{6711692F-702A-4D33-B490-CEDDC1033C54}" dt="2025-06-19T19:09:51.013" v="19" actId="2696"/>
        <pc:sldMkLst>
          <pc:docMk/>
          <pc:sldMk cId="1319490045" sldId="319"/>
        </pc:sldMkLst>
      </pc:sldChg>
      <pc:sldChg chg="del">
        <pc:chgData name="kristy joyce" userId="dcb800905d89a01a" providerId="LiveId" clId="{6711692F-702A-4D33-B490-CEDDC1033C54}" dt="2025-06-19T19:09:51.637" v="20" actId="2696"/>
        <pc:sldMkLst>
          <pc:docMk/>
          <pc:sldMk cId="2732916296" sldId="320"/>
        </pc:sldMkLst>
      </pc:sldChg>
      <pc:sldChg chg="del">
        <pc:chgData name="kristy joyce" userId="dcb800905d89a01a" providerId="LiveId" clId="{6711692F-702A-4D33-B490-CEDDC1033C54}" dt="2025-06-19T19:09:56.559" v="25" actId="2696"/>
        <pc:sldMkLst>
          <pc:docMk/>
          <pc:sldMk cId="797917992" sldId="321"/>
        </pc:sldMkLst>
      </pc:sldChg>
      <pc:sldChg chg="del">
        <pc:chgData name="kristy joyce" userId="dcb800905d89a01a" providerId="LiveId" clId="{6711692F-702A-4D33-B490-CEDDC1033C54}" dt="2025-06-19T19:09:59.226" v="27" actId="2696"/>
        <pc:sldMkLst>
          <pc:docMk/>
          <pc:sldMk cId="3222645415" sldId="322"/>
        </pc:sldMkLst>
      </pc:sldChg>
      <pc:sldChg chg="del">
        <pc:chgData name="kristy joyce" userId="dcb800905d89a01a" providerId="LiveId" clId="{6711692F-702A-4D33-B490-CEDDC1033C54}" dt="2025-06-19T19:09:58.379" v="26" actId="2696"/>
        <pc:sldMkLst>
          <pc:docMk/>
          <pc:sldMk cId="1115169548" sldId="323"/>
        </pc:sldMkLst>
      </pc:sldChg>
      <pc:sldChg chg="del">
        <pc:chgData name="kristy joyce" userId="dcb800905d89a01a" providerId="LiveId" clId="{6711692F-702A-4D33-B490-CEDDC1033C54}" dt="2025-06-19T19:09:54.362" v="23" actId="2696"/>
        <pc:sldMkLst>
          <pc:docMk/>
          <pc:sldMk cId="3800498840" sldId="324"/>
        </pc:sldMkLst>
      </pc:sldChg>
      <pc:sldChg chg="del">
        <pc:chgData name="kristy joyce" userId="dcb800905d89a01a" providerId="LiveId" clId="{6711692F-702A-4D33-B490-CEDDC1033C54}" dt="2025-06-19T19:09:59.988" v="28" actId="2696"/>
        <pc:sldMkLst>
          <pc:docMk/>
          <pc:sldMk cId="799842844" sldId="325"/>
        </pc:sldMkLst>
      </pc:sldChg>
      <pc:sldChg chg="del">
        <pc:chgData name="kristy joyce" userId="dcb800905d89a01a" providerId="LiveId" clId="{6711692F-702A-4D33-B490-CEDDC1033C54}" dt="2025-06-19T19:10:00.728" v="29" actId="2696"/>
        <pc:sldMkLst>
          <pc:docMk/>
          <pc:sldMk cId="3780411293" sldId="326"/>
        </pc:sldMkLst>
      </pc:sldChg>
      <pc:sldChg chg="del">
        <pc:chgData name="kristy joyce" userId="dcb800905d89a01a" providerId="LiveId" clId="{6711692F-702A-4D33-B490-CEDDC1033C54}" dt="2025-06-19T19:10:01.413" v="30" actId="2696"/>
        <pc:sldMkLst>
          <pc:docMk/>
          <pc:sldMk cId="190126070" sldId="327"/>
        </pc:sldMkLst>
      </pc:sldChg>
      <pc:sldChg chg="del">
        <pc:chgData name="kristy joyce" userId="dcb800905d89a01a" providerId="LiveId" clId="{6711692F-702A-4D33-B490-CEDDC1033C54}" dt="2025-06-19T19:10:03.517" v="33" actId="2696"/>
        <pc:sldMkLst>
          <pc:docMk/>
          <pc:sldMk cId="2711346814" sldId="328"/>
        </pc:sldMkLst>
      </pc:sldChg>
      <pc:sldChg chg="del">
        <pc:chgData name="kristy joyce" userId="dcb800905d89a01a" providerId="LiveId" clId="{6711692F-702A-4D33-B490-CEDDC1033C54}" dt="2025-06-19T19:10:02.791" v="32" actId="2696"/>
        <pc:sldMkLst>
          <pc:docMk/>
          <pc:sldMk cId="1088784363" sldId="329"/>
        </pc:sldMkLst>
      </pc:sldChg>
      <pc:sldChg chg="del">
        <pc:chgData name="kristy joyce" userId="dcb800905d89a01a" providerId="LiveId" clId="{6711692F-702A-4D33-B490-CEDDC1033C54}" dt="2025-06-19T19:10:04.181" v="34" actId="2696"/>
        <pc:sldMkLst>
          <pc:docMk/>
          <pc:sldMk cId="1851078231" sldId="330"/>
        </pc:sldMkLst>
      </pc:sldChg>
      <pc:sldChg chg="del">
        <pc:chgData name="kristy joyce" userId="dcb800905d89a01a" providerId="LiveId" clId="{6711692F-702A-4D33-B490-CEDDC1033C54}" dt="2025-06-19T19:10:02.107" v="31" actId="2696"/>
        <pc:sldMkLst>
          <pc:docMk/>
          <pc:sldMk cId="3471539970" sldId="331"/>
        </pc:sldMkLst>
      </pc:sldChg>
      <pc:sldChg chg="del">
        <pc:chgData name="kristy joyce" userId="dcb800905d89a01a" providerId="LiveId" clId="{6711692F-702A-4D33-B490-CEDDC1033C54}" dt="2025-06-19T19:10:04.901" v="35" actId="2696"/>
        <pc:sldMkLst>
          <pc:docMk/>
          <pc:sldMk cId="2179081283" sldId="333"/>
        </pc:sldMkLst>
      </pc:sldChg>
      <pc:sldChg chg="del">
        <pc:chgData name="kristy joyce" userId="dcb800905d89a01a" providerId="LiveId" clId="{6711692F-702A-4D33-B490-CEDDC1033C54}" dt="2025-06-19T19:10:05.799" v="36" actId="2696"/>
        <pc:sldMkLst>
          <pc:docMk/>
          <pc:sldMk cId="2716483168" sldId="334"/>
        </pc:sldMkLst>
      </pc:sldChg>
      <pc:sldChg chg="del">
        <pc:chgData name="kristy joyce" userId="dcb800905d89a01a" providerId="LiveId" clId="{6711692F-702A-4D33-B490-CEDDC1033C54}" dt="2025-06-19T19:09:28.225" v="8" actId="2696"/>
        <pc:sldMkLst>
          <pc:docMk/>
          <pc:sldMk cId="4024572085" sldId="335"/>
        </pc:sldMkLst>
      </pc:sldChg>
      <pc:sldChg chg="add del">
        <pc:chgData name="kristy joyce" userId="dcb800905d89a01a" providerId="LiveId" clId="{6711692F-702A-4D33-B490-CEDDC1033C54}" dt="2025-06-19T19:09:20.407" v="5" actId="2696"/>
        <pc:sldMkLst>
          <pc:docMk/>
          <pc:sldMk cId="874565018" sldId="363"/>
        </pc:sldMkLst>
      </pc:sldChg>
      <pc:sldChg chg="add del">
        <pc:chgData name="kristy joyce" userId="dcb800905d89a01a" providerId="LiveId" clId="{6711692F-702A-4D33-B490-CEDDC1033C54}" dt="2025-06-19T19:09:08.474" v="3" actId="2696"/>
        <pc:sldMkLst>
          <pc:docMk/>
          <pc:sldMk cId="2640039228" sldId="36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5D168-0EAF-48B4-B53F-3028171F4E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28510A-C317-4B73-B123-2DF236A716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F62B94-CECB-4A2B-8101-21A1A31BCC57}"/>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5" name="Footer Placeholder 4">
            <a:extLst>
              <a:ext uri="{FF2B5EF4-FFF2-40B4-BE49-F238E27FC236}">
                <a16:creationId xmlns:a16="http://schemas.microsoft.com/office/drawing/2014/main" id="{DEC24C35-7B14-4503-BF8B-ADDA0578AA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131ED0-5970-4494-A647-5750C0AFFA80}"/>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9891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755BB-B991-4DC0-953E-AF9A58AB55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3F1C08-6C86-4731-AFE6-6EB5BAB679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5FE99-8714-4A91-9183-8549EA6F52E4}"/>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5" name="Footer Placeholder 4">
            <a:extLst>
              <a:ext uri="{FF2B5EF4-FFF2-40B4-BE49-F238E27FC236}">
                <a16:creationId xmlns:a16="http://schemas.microsoft.com/office/drawing/2014/main" id="{B55AAD27-D8F9-42E7-90AF-4766881A4A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B0BE9-B2B0-4143-84F4-D8060008C961}"/>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3110979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60CD54-4C04-4C90-8F05-B8544E87DDC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17F9096-ACEE-47A1-A360-03385D2CB1D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D495A3-CDF4-4024-A1AC-A9AECA065288}"/>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5" name="Footer Placeholder 4">
            <a:extLst>
              <a:ext uri="{FF2B5EF4-FFF2-40B4-BE49-F238E27FC236}">
                <a16:creationId xmlns:a16="http://schemas.microsoft.com/office/drawing/2014/main" id="{4D3DCF1B-B7D0-4E35-937F-50B64DF382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CF5C6F-EFB6-4753-9695-9FB524AB7C6D}"/>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109301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10183-CEE8-4629-A158-006126AD94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C07437-2FD6-4C08-9C0D-16E27E20CE5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C70E7-DB16-4F53-882E-2033C1FE6BB8}"/>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5" name="Footer Placeholder 4">
            <a:extLst>
              <a:ext uri="{FF2B5EF4-FFF2-40B4-BE49-F238E27FC236}">
                <a16:creationId xmlns:a16="http://schemas.microsoft.com/office/drawing/2014/main" id="{14560BC1-DC2A-457A-9AFF-8C4FF55235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F9DCB-E992-4494-9517-64821B67FD11}"/>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190803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D233D-F472-434A-AC11-D63DA16B91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22A720-645E-4CA7-85DF-AB4693FAA4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F829DF-8E03-4889-B2D7-4CAAADCA6B8E}"/>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5" name="Footer Placeholder 4">
            <a:extLst>
              <a:ext uri="{FF2B5EF4-FFF2-40B4-BE49-F238E27FC236}">
                <a16:creationId xmlns:a16="http://schemas.microsoft.com/office/drawing/2014/main" id="{D0C3B283-2C81-45FF-8722-7B3E6B19B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13F781-0DFD-4D46-BEC2-89EE293C3E4F}"/>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422576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29C52-71D8-43E4-88FB-9058DC49AA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D62F8-6BD4-44C6-8E32-D401B1197FC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4168A-75B0-4995-B716-E0E08A2C968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04FBF2-894A-4511-81B8-9E6D15B77E40}"/>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6" name="Footer Placeholder 5">
            <a:extLst>
              <a:ext uri="{FF2B5EF4-FFF2-40B4-BE49-F238E27FC236}">
                <a16:creationId xmlns:a16="http://schemas.microsoft.com/office/drawing/2014/main" id="{2627BBBB-BFFC-4860-A2CF-7781A9424A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B6ADA3-3CBC-4198-846A-5DC2C85A5F20}"/>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3440415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B1BF1-5103-4A90-ACB8-2B989C9970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7FBDDE-F439-472A-8235-A9CE3F12C3B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D351F88-C3F7-441A-87DF-00A6305E390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E9BEE5-D31B-4DB4-9A74-4D3ADE9D991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0E6EA7-7989-4802-B839-434FAB2E565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7B476F1-5DBF-4FAE-8770-6C5D06E7C972}"/>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8" name="Footer Placeholder 7">
            <a:extLst>
              <a:ext uri="{FF2B5EF4-FFF2-40B4-BE49-F238E27FC236}">
                <a16:creationId xmlns:a16="http://schemas.microsoft.com/office/drawing/2014/main" id="{17B9E17B-0642-46F0-BFC6-67FD05D1F47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9F4D8D3-70BE-4002-B987-6ACDE5D0C7D0}"/>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2517411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0387-09E0-4BA0-8D5C-7FD2732771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635C30-E21B-49CD-88EA-F497F57B9897}"/>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4" name="Footer Placeholder 3">
            <a:extLst>
              <a:ext uri="{FF2B5EF4-FFF2-40B4-BE49-F238E27FC236}">
                <a16:creationId xmlns:a16="http://schemas.microsoft.com/office/drawing/2014/main" id="{1C7B38DC-D73F-46D1-B59C-28AAF1B04F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10F620-5727-4A89-BA07-B11ED979DBF5}"/>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3534940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B7F2EC-B118-48BE-9BED-3B0D3D9CB716}"/>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3" name="Footer Placeholder 2">
            <a:extLst>
              <a:ext uri="{FF2B5EF4-FFF2-40B4-BE49-F238E27FC236}">
                <a16:creationId xmlns:a16="http://schemas.microsoft.com/office/drawing/2014/main" id="{56F8EF84-FA66-461A-94F3-E8F7781351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DF7E93D-67D1-4816-AE24-F516EA3B30CD}"/>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438060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4DE57-92BB-446D-BBF9-7C47E748C9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3C671AE-2812-486D-A70C-1A2F62640B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CF622-DB0B-49C4-B421-8922913F77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CBF91D1-0631-4C2E-9AD7-E5E0F3108F50}"/>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6" name="Footer Placeholder 5">
            <a:extLst>
              <a:ext uri="{FF2B5EF4-FFF2-40B4-BE49-F238E27FC236}">
                <a16:creationId xmlns:a16="http://schemas.microsoft.com/office/drawing/2014/main" id="{1B6BD8C8-A904-4BFA-9554-BE43D046F9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E8AD80-000D-4E13-AC63-F18BF1515CEC}"/>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38664262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193CE-306E-499C-A91E-A6FF4FA5C4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84BD9E-7917-4D93-AA8D-B4343B57E15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0D41FB2-F7F3-494E-9FFE-DD2A4B8154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F3DF234-3378-4B59-8B66-D0CBB378E314}"/>
              </a:ext>
            </a:extLst>
          </p:cNvPr>
          <p:cNvSpPr>
            <a:spLocks noGrp="1"/>
          </p:cNvSpPr>
          <p:nvPr>
            <p:ph type="dt" sz="half" idx="10"/>
          </p:nvPr>
        </p:nvSpPr>
        <p:spPr/>
        <p:txBody>
          <a:bodyPr/>
          <a:lstStyle/>
          <a:p>
            <a:fld id="{01642407-02FB-4408-A3FD-B37FF943BB4E}" type="datetimeFigureOut">
              <a:rPr lang="en-US" smtClean="0"/>
              <a:t>6/19/2025</a:t>
            </a:fld>
            <a:endParaRPr lang="en-US"/>
          </a:p>
        </p:txBody>
      </p:sp>
      <p:sp>
        <p:nvSpPr>
          <p:cNvPr id="6" name="Footer Placeholder 5">
            <a:extLst>
              <a:ext uri="{FF2B5EF4-FFF2-40B4-BE49-F238E27FC236}">
                <a16:creationId xmlns:a16="http://schemas.microsoft.com/office/drawing/2014/main" id="{FF3364FC-4804-4601-A559-3F30560A79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B87DF5-E020-4FC2-B31F-D449185C4D5E}"/>
              </a:ext>
            </a:extLst>
          </p:cNvPr>
          <p:cNvSpPr>
            <a:spLocks noGrp="1"/>
          </p:cNvSpPr>
          <p:nvPr>
            <p:ph type="sldNum" sz="quarter" idx="12"/>
          </p:nvPr>
        </p:nvSpPr>
        <p:spPr/>
        <p:txBody>
          <a:bodyPr/>
          <a:lstStyle/>
          <a:p>
            <a:fld id="{63C51414-10D4-44CB-8515-57509D87F7AA}" type="slidenum">
              <a:rPr lang="en-US" smtClean="0"/>
              <a:t>‹#›</a:t>
            </a:fld>
            <a:endParaRPr lang="en-US"/>
          </a:p>
        </p:txBody>
      </p:sp>
    </p:spTree>
    <p:extLst>
      <p:ext uri="{BB962C8B-B14F-4D97-AF65-F5344CB8AC3E}">
        <p14:creationId xmlns:p14="http://schemas.microsoft.com/office/powerpoint/2010/main" val="111607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C4BB92-DB13-4B1B-9874-4C06DBCE4A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4C64B6-3F12-4565-B1BF-4A58D8EBA0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266402-A387-4021-B4F1-0389D07890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642407-02FB-4408-A3FD-B37FF943BB4E}" type="datetimeFigureOut">
              <a:rPr lang="en-US" smtClean="0"/>
              <a:t>6/19/2025</a:t>
            </a:fld>
            <a:endParaRPr lang="en-US"/>
          </a:p>
        </p:txBody>
      </p:sp>
      <p:sp>
        <p:nvSpPr>
          <p:cNvPr id="5" name="Footer Placeholder 4">
            <a:extLst>
              <a:ext uri="{FF2B5EF4-FFF2-40B4-BE49-F238E27FC236}">
                <a16:creationId xmlns:a16="http://schemas.microsoft.com/office/drawing/2014/main" id="{D2D764E5-457C-44CD-9CB8-8AF964CF6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819F00-45D8-48B2-A389-88FEEA2D20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51414-10D4-44CB-8515-57509D87F7AA}" type="slidenum">
              <a:rPr lang="en-US" smtClean="0"/>
              <a:t>‹#›</a:t>
            </a:fld>
            <a:endParaRPr lang="en-US"/>
          </a:p>
        </p:txBody>
      </p:sp>
    </p:spTree>
    <p:extLst>
      <p:ext uri="{BB962C8B-B14F-4D97-AF65-F5344CB8AC3E}">
        <p14:creationId xmlns:p14="http://schemas.microsoft.com/office/powerpoint/2010/main" val="7800134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5B0BCA-C4EA-46CF-8DC6-F01333660A17}"/>
              </a:ext>
            </a:extLst>
          </p:cNvPr>
          <p:cNvPicPr>
            <a:picLocks noChangeAspect="1"/>
          </p:cNvPicPr>
          <p:nvPr/>
        </p:nvPicPr>
        <p:blipFill>
          <a:blip r:embed="rId2"/>
          <a:stretch>
            <a:fillRect/>
          </a:stretch>
        </p:blipFill>
        <p:spPr>
          <a:xfrm>
            <a:off x="6727997" y="2794295"/>
            <a:ext cx="4261783" cy="4264399"/>
          </a:xfrm>
          <a:prstGeom prst="rect">
            <a:avLst/>
          </a:prstGeom>
        </p:spPr>
      </p:pic>
      <p:sp>
        <p:nvSpPr>
          <p:cNvPr id="2" name="TextBox 1">
            <a:extLst>
              <a:ext uri="{FF2B5EF4-FFF2-40B4-BE49-F238E27FC236}">
                <a16:creationId xmlns:a16="http://schemas.microsoft.com/office/drawing/2014/main" id="{D3429D46-8998-41E3-BE6D-AF6FEBCB7A91}"/>
              </a:ext>
            </a:extLst>
          </p:cNvPr>
          <p:cNvSpPr txBox="1"/>
          <p:nvPr/>
        </p:nvSpPr>
        <p:spPr>
          <a:xfrm>
            <a:off x="1793444" y="1457739"/>
            <a:ext cx="8605113" cy="1754326"/>
          </a:xfrm>
          <a:prstGeom prst="rect">
            <a:avLst/>
          </a:prstGeom>
          <a:noFill/>
        </p:spPr>
        <p:txBody>
          <a:bodyPr wrap="none" rtlCol="0">
            <a:spAutoFit/>
          </a:bodyPr>
          <a:lstStyle/>
          <a:p>
            <a:pPr algn="ctr"/>
            <a:r>
              <a:rPr lang="en-US" sz="5400" dirty="0"/>
              <a:t>Comparing </a:t>
            </a:r>
          </a:p>
          <a:p>
            <a:pPr algn="ctr"/>
            <a:r>
              <a:rPr lang="en-US" sz="5400" dirty="0"/>
              <a:t>2 Nephi 2 with Genesis 50 I.V. </a:t>
            </a:r>
          </a:p>
        </p:txBody>
      </p:sp>
      <p:pic>
        <p:nvPicPr>
          <p:cNvPr id="3" name="Picture 2">
            <a:extLst>
              <a:ext uri="{FF2B5EF4-FFF2-40B4-BE49-F238E27FC236}">
                <a16:creationId xmlns:a16="http://schemas.microsoft.com/office/drawing/2014/main" id="{6319107A-83D5-4A56-A07A-17DAD1A656F2}"/>
              </a:ext>
            </a:extLst>
          </p:cNvPr>
          <p:cNvPicPr>
            <a:picLocks noChangeAspect="1"/>
          </p:cNvPicPr>
          <p:nvPr/>
        </p:nvPicPr>
        <p:blipFill>
          <a:blip r:embed="rId3"/>
          <a:stretch>
            <a:fillRect/>
          </a:stretch>
        </p:blipFill>
        <p:spPr>
          <a:xfrm>
            <a:off x="991481" y="3429000"/>
            <a:ext cx="3995446" cy="2994991"/>
          </a:xfrm>
          <a:prstGeom prst="rect">
            <a:avLst/>
          </a:prstGeom>
        </p:spPr>
      </p:pic>
    </p:spTree>
    <p:extLst>
      <p:ext uri="{BB962C8B-B14F-4D97-AF65-F5344CB8AC3E}">
        <p14:creationId xmlns:p14="http://schemas.microsoft.com/office/powerpoint/2010/main" val="2927209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94ED4E-4FC1-4081-9013-7B7A06C78F80}"/>
              </a:ext>
            </a:extLst>
          </p:cNvPr>
          <p:cNvPicPr>
            <a:picLocks noChangeAspect="1"/>
          </p:cNvPicPr>
          <p:nvPr/>
        </p:nvPicPr>
        <p:blipFill>
          <a:blip r:embed="rId2"/>
          <a:stretch>
            <a:fillRect/>
          </a:stretch>
        </p:blipFill>
        <p:spPr>
          <a:xfrm>
            <a:off x="2255974" y="-569777"/>
            <a:ext cx="6811618" cy="10588007"/>
          </a:xfrm>
          <a:prstGeom prst="rect">
            <a:avLst/>
          </a:prstGeom>
        </p:spPr>
      </p:pic>
    </p:spTree>
    <p:extLst>
      <p:ext uri="{BB962C8B-B14F-4D97-AF65-F5344CB8AC3E}">
        <p14:creationId xmlns:p14="http://schemas.microsoft.com/office/powerpoint/2010/main" val="2964040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94ED4E-4FC1-4081-9013-7B7A06C78F80}"/>
              </a:ext>
            </a:extLst>
          </p:cNvPr>
          <p:cNvPicPr>
            <a:picLocks noChangeAspect="1"/>
          </p:cNvPicPr>
          <p:nvPr/>
        </p:nvPicPr>
        <p:blipFill>
          <a:blip r:embed="rId2"/>
          <a:stretch>
            <a:fillRect/>
          </a:stretch>
        </p:blipFill>
        <p:spPr>
          <a:xfrm>
            <a:off x="2213112" y="-501927"/>
            <a:ext cx="6811618" cy="10588007"/>
          </a:xfrm>
          <a:prstGeom prst="rect">
            <a:avLst/>
          </a:prstGeom>
        </p:spPr>
      </p:pic>
      <p:sp>
        <p:nvSpPr>
          <p:cNvPr id="7" name="Freeform: Shape 6">
            <a:extLst>
              <a:ext uri="{FF2B5EF4-FFF2-40B4-BE49-F238E27FC236}">
                <a16:creationId xmlns:a16="http://schemas.microsoft.com/office/drawing/2014/main" id="{0A3C78ED-96D7-4903-B673-48C8A3CAA010}"/>
              </a:ext>
            </a:extLst>
          </p:cNvPr>
          <p:cNvSpPr/>
          <p:nvPr/>
        </p:nvSpPr>
        <p:spPr>
          <a:xfrm>
            <a:off x="2632690" y="4724227"/>
            <a:ext cx="6060736" cy="907947"/>
          </a:xfrm>
          <a:custGeom>
            <a:avLst/>
            <a:gdLst>
              <a:gd name="connsiteX0" fmla="*/ 1846545 w 6060736"/>
              <a:gd name="connsiteY0" fmla="*/ 86312 h 907947"/>
              <a:gd name="connsiteX1" fmla="*/ 2376632 w 6060736"/>
              <a:gd name="connsiteY1" fmla="*/ 73060 h 907947"/>
              <a:gd name="connsiteX2" fmla="*/ 2535658 w 6060736"/>
              <a:gd name="connsiteY2" fmla="*/ 46556 h 907947"/>
              <a:gd name="connsiteX3" fmla="*/ 2628423 w 6060736"/>
              <a:gd name="connsiteY3" fmla="*/ 33303 h 907947"/>
              <a:gd name="connsiteX4" fmla="*/ 3145258 w 6060736"/>
              <a:gd name="connsiteY4" fmla="*/ 33303 h 907947"/>
              <a:gd name="connsiteX5" fmla="*/ 3251275 w 6060736"/>
              <a:gd name="connsiteY5" fmla="*/ 46556 h 907947"/>
              <a:gd name="connsiteX6" fmla="*/ 3304284 w 6060736"/>
              <a:gd name="connsiteY6" fmla="*/ 59808 h 907947"/>
              <a:gd name="connsiteX7" fmla="*/ 3463310 w 6060736"/>
              <a:gd name="connsiteY7" fmla="*/ 73060 h 907947"/>
              <a:gd name="connsiteX8" fmla="*/ 3635588 w 6060736"/>
              <a:gd name="connsiteY8" fmla="*/ 99564 h 907947"/>
              <a:gd name="connsiteX9" fmla="*/ 3754858 w 6060736"/>
              <a:gd name="connsiteY9" fmla="*/ 112816 h 907947"/>
              <a:gd name="connsiteX10" fmla="*/ 3940388 w 6060736"/>
              <a:gd name="connsiteY10" fmla="*/ 152573 h 907947"/>
              <a:gd name="connsiteX11" fmla="*/ 4682510 w 6060736"/>
              <a:gd name="connsiteY11" fmla="*/ 139321 h 907947"/>
              <a:gd name="connsiteX12" fmla="*/ 4722267 w 6060736"/>
              <a:gd name="connsiteY12" fmla="*/ 126069 h 907947"/>
              <a:gd name="connsiteX13" fmla="*/ 5543901 w 6060736"/>
              <a:gd name="connsiteY13" fmla="*/ 112816 h 907947"/>
              <a:gd name="connsiteX14" fmla="*/ 5914962 w 6060736"/>
              <a:gd name="connsiteY14" fmla="*/ 126069 h 907947"/>
              <a:gd name="connsiteX15" fmla="*/ 5981223 w 6060736"/>
              <a:gd name="connsiteY15" fmla="*/ 179077 h 907947"/>
              <a:gd name="connsiteX16" fmla="*/ 6034232 w 6060736"/>
              <a:gd name="connsiteY16" fmla="*/ 232086 h 907947"/>
              <a:gd name="connsiteX17" fmla="*/ 6047484 w 6060736"/>
              <a:gd name="connsiteY17" fmla="*/ 285095 h 907947"/>
              <a:gd name="connsiteX18" fmla="*/ 6060736 w 6060736"/>
              <a:gd name="connsiteY18" fmla="*/ 324851 h 907947"/>
              <a:gd name="connsiteX19" fmla="*/ 6034232 w 6060736"/>
              <a:gd name="connsiteY19" fmla="*/ 457373 h 907947"/>
              <a:gd name="connsiteX20" fmla="*/ 6007727 w 6060736"/>
              <a:gd name="connsiteY20" fmla="*/ 497130 h 907947"/>
              <a:gd name="connsiteX21" fmla="*/ 5928214 w 6060736"/>
              <a:gd name="connsiteY21" fmla="*/ 550138 h 907947"/>
              <a:gd name="connsiteX22" fmla="*/ 5901710 w 6060736"/>
              <a:gd name="connsiteY22" fmla="*/ 656156 h 907947"/>
              <a:gd name="connsiteX23" fmla="*/ 5861953 w 6060736"/>
              <a:gd name="connsiteY23" fmla="*/ 682660 h 907947"/>
              <a:gd name="connsiteX24" fmla="*/ 5755936 w 6060736"/>
              <a:gd name="connsiteY24" fmla="*/ 709164 h 907947"/>
              <a:gd name="connsiteX25" fmla="*/ 5649919 w 6060736"/>
              <a:gd name="connsiteY25" fmla="*/ 735669 h 907947"/>
              <a:gd name="connsiteX26" fmla="*/ 5040319 w 6060736"/>
              <a:gd name="connsiteY26" fmla="*/ 722416 h 907947"/>
              <a:gd name="connsiteX27" fmla="*/ 5000562 w 6060736"/>
              <a:gd name="connsiteY27" fmla="*/ 709164 h 907947"/>
              <a:gd name="connsiteX28" fmla="*/ 4602997 w 6060736"/>
              <a:gd name="connsiteY28" fmla="*/ 722416 h 907947"/>
              <a:gd name="connsiteX29" fmla="*/ 4510232 w 6060736"/>
              <a:gd name="connsiteY29" fmla="*/ 735669 h 907947"/>
              <a:gd name="connsiteX30" fmla="*/ 4404214 w 6060736"/>
              <a:gd name="connsiteY30" fmla="*/ 762173 h 907947"/>
              <a:gd name="connsiteX31" fmla="*/ 4324701 w 6060736"/>
              <a:gd name="connsiteY31" fmla="*/ 801930 h 907947"/>
              <a:gd name="connsiteX32" fmla="*/ 4284945 w 6060736"/>
              <a:gd name="connsiteY32" fmla="*/ 828434 h 907947"/>
              <a:gd name="connsiteX33" fmla="*/ 4258440 w 6060736"/>
              <a:gd name="connsiteY33" fmla="*/ 854938 h 907947"/>
              <a:gd name="connsiteX34" fmla="*/ 4178927 w 6060736"/>
              <a:gd name="connsiteY34" fmla="*/ 881443 h 907947"/>
              <a:gd name="connsiteX35" fmla="*/ 4139171 w 6060736"/>
              <a:gd name="connsiteY35" fmla="*/ 894695 h 907947"/>
              <a:gd name="connsiteX36" fmla="*/ 4099414 w 6060736"/>
              <a:gd name="connsiteY36" fmla="*/ 907947 h 907947"/>
              <a:gd name="connsiteX37" fmla="*/ 2482649 w 6060736"/>
              <a:gd name="connsiteY37" fmla="*/ 894695 h 907947"/>
              <a:gd name="connsiteX38" fmla="*/ 1634510 w 6060736"/>
              <a:gd name="connsiteY38" fmla="*/ 894695 h 907947"/>
              <a:gd name="connsiteX39" fmla="*/ 494823 w 6060736"/>
              <a:gd name="connsiteY39" fmla="*/ 881443 h 907947"/>
              <a:gd name="connsiteX40" fmla="*/ 190023 w 6060736"/>
              <a:gd name="connsiteY40" fmla="*/ 854938 h 907947"/>
              <a:gd name="connsiteX41" fmla="*/ 123762 w 6060736"/>
              <a:gd name="connsiteY41" fmla="*/ 841686 h 907947"/>
              <a:gd name="connsiteX42" fmla="*/ 70753 w 6060736"/>
              <a:gd name="connsiteY42" fmla="*/ 828434 h 907947"/>
              <a:gd name="connsiteX43" fmla="*/ 57501 w 6060736"/>
              <a:gd name="connsiteY43" fmla="*/ 788677 h 907947"/>
              <a:gd name="connsiteX44" fmla="*/ 30997 w 6060736"/>
              <a:gd name="connsiteY44" fmla="*/ 748921 h 907947"/>
              <a:gd name="connsiteX45" fmla="*/ 17745 w 6060736"/>
              <a:gd name="connsiteY45" fmla="*/ 523634 h 907947"/>
              <a:gd name="connsiteX46" fmla="*/ 44249 w 6060736"/>
              <a:gd name="connsiteY46" fmla="*/ 483877 h 907947"/>
              <a:gd name="connsiteX47" fmla="*/ 123762 w 6060736"/>
              <a:gd name="connsiteY47" fmla="*/ 457373 h 907947"/>
              <a:gd name="connsiteX48" fmla="*/ 150267 w 6060736"/>
              <a:gd name="connsiteY48" fmla="*/ 430869 h 907947"/>
              <a:gd name="connsiteX49" fmla="*/ 176771 w 6060736"/>
              <a:gd name="connsiteY49" fmla="*/ 311599 h 907947"/>
              <a:gd name="connsiteX50" fmla="*/ 256284 w 6060736"/>
              <a:gd name="connsiteY50" fmla="*/ 271843 h 907947"/>
              <a:gd name="connsiteX51" fmla="*/ 388806 w 6060736"/>
              <a:gd name="connsiteY51" fmla="*/ 245338 h 907947"/>
              <a:gd name="connsiteX52" fmla="*/ 587588 w 6060736"/>
              <a:gd name="connsiteY52" fmla="*/ 218834 h 907947"/>
              <a:gd name="connsiteX53" fmla="*/ 1236945 w 6060736"/>
              <a:gd name="connsiteY53" fmla="*/ 232086 h 907947"/>
              <a:gd name="connsiteX54" fmla="*/ 1342962 w 6060736"/>
              <a:gd name="connsiteY54" fmla="*/ 245338 h 907947"/>
              <a:gd name="connsiteX55" fmla="*/ 1501988 w 6060736"/>
              <a:gd name="connsiteY55" fmla="*/ 271843 h 907947"/>
              <a:gd name="connsiteX56" fmla="*/ 1541745 w 6060736"/>
              <a:gd name="connsiteY56" fmla="*/ 285095 h 907947"/>
              <a:gd name="connsiteX57" fmla="*/ 1634510 w 6060736"/>
              <a:gd name="connsiteY57" fmla="*/ 298347 h 907947"/>
              <a:gd name="connsiteX58" fmla="*/ 1793536 w 6060736"/>
              <a:gd name="connsiteY58" fmla="*/ 285095 h 907947"/>
              <a:gd name="connsiteX59" fmla="*/ 1820040 w 6060736"/>
              <a:gd name="connsiteY59" fmla="*/ 258590 h 907947"/>
              <a:gd name="connsiteX60" fmla="*/ 1846545 w 6060736"/>
              <a:gd name="connsiteY60" fmla="*/ 86312 h 907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060736" h="907947">
                <a:moveTo>
                  <a:pt x="1846545" y="86312"/>
                </a:moveTo>
                <a:cubicBezTo>
                  <a:pt x="1939310" y="55390"/>
                  <a:pt x="2200034" y="80418"/>
                  <a:pt x="2376632" y="73060"/>
                </a:cubicBezTo>
                <a:cubicBezTo>
                  <a:pt x="2510220" y="67494"/>
                  <a:pt x="2443241" y="63360"/>
                  <a:pt x="2535658" y="46556"/>
                </a:cubicBezTo>
                <a:cubicBezTo>
                  <a:pt x="2566390" y="40968"/>
                  <a:pt x="2597501" y="37721"/>
                  <a:pt x="2628423" y="33303"/>
                </a:cubicBezTo>
                <a:cubicBezTo>
                  <a:pt x="2817092" y="-29585"/>
                  <a:pt x="2677134" y="12024"/>
                  <a:pt x="3145258" y="33303"/>
                </a:cubicBezTo>
                <a:cubicBezTo>
                  <a:pt x="3180835" y="34920"/>
                  <a:pt x="3216146" y="40701"/>
                  <a:pt x="3251275" y="46556"/>
                </a:cubicBezTo>
                <a:cubicBezTo>
                  <a:pt x="3269241" y="49550"/>
                  <a:pt x="3286211" y="57549"/>
                  <a:pt x="3304284" y="59808"/>
                </a:cubicBezTo>
                <a:cubicBezTo>
                  <a:pt x="3357066" y="66406"/>
                  <a:pt x="3410301" y="68643"/>
                  <a:pt x="3463310" y="73060"/>
                </a:cubicBezTo>
                <a:cubicBezTo>
                  <a:pt x="3546246" y="100705"/>
                  <a:pt x="3485788" y="83796"/>
                  <a:pt x="3635588" y="99564"/>
                </a:cubicBezTo>
                <a:lnTo>
                  <a:pt x="3754858" y="112816"/>
                </a:lnTo>
                <a:cubicBezTo>
                  <a:pt x="3868157" y="150583"/>
                  <a:pt x="3806649" y="135856"/>
                  <a:pt x="3940388" y="152573"/>
                </a:cubicBezTo>
                <a:lnTo>
                  <a:pt x="4682510" y="139321"/>
                </a:lnTo>
                <a:cubicBezTo>
                  <a:pt x="4696471" y="138848"/>
                  <a:pt x="4708304" y="126499"/>
                  <a:pt x="4722267" y="126069"/>
                </a:cubicBezTo>
                <a:cubicBezTo>
                  <a:pt x="4996051" y="117645"/>
                  <a:pt x="5270023" y="117234"/>
                  <a:pt x="5543901" y="112816"/>
                </a:cubicBezTo>
                <a:cubicBezTo>
                  <a:pt x="5667588" y="117234"/>
                  <a:pt x="5791453" y="118100"/>
                  <a:pt x="5914962" y="126069"/>
                </a:cubicBezTo>
                <a:cubicBezTo>
                  <a:pt x="5965533" y="129332"/>
                  <a:pt x="5951868" y="144830"/>
                  <a:pt x="5981223" y="179077"/>
                </a:cubicBezTo>
                <a:cubicBezTo>
                  <a:pt x="5997485" y="198050"/>
                  <a:pt x="6034232" y="232086"/>
                  <a:pt x="6034232" y="232086"/>
                </a:cubicBezTo>
                <a:cubicBezTo>
                  <a:pt x="6038649" y="249756"/>
                  <a:pt x="6042480" y="267582"/>
                  <a:pt x="6047484" y="285095"/>
                </a:cubicBezTo>
                <a:cubicBezTo>
                  <a:pt x="6051321" y="298526"/>
                  <a:pt x="6060736" y="310882"/>
                  <a:pt x="6060736" y="324851"/>
                </a:cubicBezTo>
                <a:cubicBezTo>
                  <a:pt x="6060736" y="349268"/>
                  <a:pt x="6050551" y="424734"/>
                  <a:pt x="6034232" y="457373"/>
                </a:cubicBezTo>
                <a:cubicBezTo>
                  <a:pt x="6027109" y="471619"/>
                  <a:pt x="6019714" y="486642"/>
                  <a:pt x="6007727" y="497130"/>
                </a:cubicBezTo>
                <a:cubicBezTo>
                  <a:pt x="5983754" y="518106"/>
                  <a:pt x="5928214" y="550138"/>
                  <a:pt x="5928214" y="550138"/>
                </a:cubicBezTo>
                <a:cubicBezTo>
                  <a:pt x="5919379" y="585477"/>
                  <a:pt x="5932019" y="635950"/>
                  <a:pt x="5901710" y="656156"/>
                </a:cubicBezTo>
                <a:cubicBezTo>
                  <a:pt x="5888458" y="664991"/>
                  <a:pt x="5876921" y="677217"/>
                  <a:pt x="5861953" y="682660"/>
                </a:cubicBezTo>
                <a:cubicBezTo>
                  <a:pt x="5827719" y="695108"/>
                  <a:pt x="5790493" y="697645"/>
                  <a:pt x="5755936" y="709164"/>
                </a:cubicBezTo>
                <a:cubicBezTo>
                  <a:pt x="5694811" y="729539"/>
                  <a:pt x="5729878" y="719676"/>
                  <a:pt x="5649919" y="735669"/>
                </a:cubicBezTo>
                <a:lnTo>
                  <a:pt x="5040319" y="722416"/>
                </a:lnTo>
                <a:cubicBezTo>
                  <a:pt x="5026361" y="721846"/>
                  <a:pt x="5014531" y="709164"/>
                  <a:pt x="5000562" y="709164"/>
                </a:cubicBezTo>
                <a:cubicBezTo>
                  <a:pt x="4867967" y="709164"/>
                  <a:pt x="4735519" y="717999"/>
                  <a:pt x="4602997" y="722416"/>
                </a:cubicBezTo>
                <a:cubicBezTo>
                  <a:pt x="4572075" y="726834"/>
                  <a:pt x="4540861" y="729543"/>
                  <a:pt x="4510232" y="735669"/>
                </a:cubicBezTo>
                <a:cubicBezTo>
                  <a:pt x="4474512" y="742813"/>
                  <a:pt x="4404214" y="762173"/>
                  <a:pt x="4404214" y="762173"/>
                </a:cubicBezTo>
                <a:cubicBezTo>
                  <a:pt x="4290281" y="838128"/>
                  <a:pt x="4434433" y="747063"/>
                  <a:pt x="4324701" y="801930"/>
                </a:cubicBezTo>
                <a:cubicBezTo>
                  <a:pt x="4310456" y="809053"/>
                  <a:pt x="4297382" y="818485"/>
                  <a:pt x="4284945" y="828434"/>
                </a:cubicBezTo>
                <a:cubicBezTo>
                  <a:pt x="4275189" y="836239"/>
                  <a:pt x="4269615" y="849350"/>
                  <a:pt x="4258440" y="854938"/>
                </a:cubicBezTo>
                <a:cubicBezTo>
                  <a:pt x="4233451" y="867432"/>
                  <a:pt x="4205431" y="872608"/>
                  <a:pt x="4178927" y="881443"/>
                </a:cubicBezTo>
                <a:lnTo>
                  <a:pt x="4139171" y="894695"/>
                </a:lnTo>
                <a:lnTo>
                  <a:pt x="4099414" y="907947"/>
                </a:lnTo>
                <a:lnTo>
                  <a:pt x="2482649" y="894695"/>
                </a:lnTo>
                <a:cubicBezTo>
                  <a:pt x="1679872" y="884201"/>
                  <a:pt x="2470842" y="869352"/>
                  <a:pt x="1634510" y="894695"/>
                </a:cubicBezTo>
                <a:lnTo>
                  <a:pt x="494823" y="881443"/>
                </a:lnTo>
                <a:cubicBezTo>
                  <a:pt x="392878" y="878637"/>
                  <a:pt x="190023" y="854938"/>
                  <a:pt x="190023" y="854938"/>
                </a:cubicBezTo>
                <a:cubicBezTo>
                  <a:pt x="167936" y="850521"/>
                  <a:pt x="145750" y="846572"/>
                  <a:pt x="123762" y="841686"/>
                </a:cubicBezTo>
                <a:cubicBezTo>
                  <a:pt x="105982" y="837735"/>
                  <a:pt x="84975" y="839812"/>
                  <a:pt x="70753" y="828434"/>
                </a:cubicBezTo>
                <a:cubicBezTo>
                  <a:pt x="59845" y="819708"/>
                  <a:pt x="63748" y="801171"/>
                  <a:pt x="57501" y="788677"/>
                </a:cubicBezTo>
                <a:cubicBezTo>
                  <a:pt x="50378" y="774431"/>
                  <a:pt x="39832" y="762173"/>
                  <a:pt x="30997" y="748921"/>
                </a:cubicBezTo>
                <a:cubicBezTo>
                  <a:pt x="-3471" y="645515"/>
                  <a:pt x="-11073" y="658121"/>
                  <a:pt x="17745" y="523634"/>
                </a:cubicBezTo>
                <a:cubicBezTo>
                  <a:pt x="21082" y="508060"/>
                  <a:pt x="30743" y="492318"/>
                  <a:pt x="44249" y="483877"/>
                </a:cubicBezTo>
                <a:cubicBezTo>
                  <a:pt x="67940" y="469070"/>
                  <a:pt x="123762" y="457373"/>
                  <a:pt x="123762" y="457373"/>
                </a:cubicBezTo>
                <a:cubicBezTo>
                  <a:pt x="132597" y="448538"/>
                  <a:pt x="143839" y="441583"/>
                  <a:pt x="150267" y="430869"/>
                </a:cubicBezTo>
                <a:cubicBezTo>
                  <a:pt x="182015" y="377956"/>
                  <a:pt x="141989" y="381164"/>
                  <a:pt x="176771" y="311599"/>
                </a:cubicBezTo>
                <a:cubicBezTo>
                  <a:pt x="186451" y="292239"/>
                  <a:pt x="237991" y="277070"/>
                  <a:pt x="256284" y="271843"/>
                </a:cubicBezTo>
                <a:cubicBezTo>
                  <a:pt x="328118" y="251319"/>
                  <a:pt x="302013" y="262697"/>
                  <a:pt x="388806" y="245338"/>
                </a:cubicBezTo>
                <a:cubicBezTo>
                  <a:pt x="535141" y="216071"/>
                  <a:pt x="300466" y="244936"/>
                  <a:pt x="587588" y="218834"/>
                </a:cubicBezTo>
                <a:lnTo>
                  <a:pt x="1236945" y="232086"/>
                </a:lnTo>
                <a:cubicBezTo>
                  <a:pt x="1272537" y="233335"/>
                  <a:pt x="1307660" y="240631"/>
                  <a:pt x="1342962" y="245338"/>
                </a:cubicBezTo>
                <a:cubicBezTo>
                  <a:pt x="1391061" y="251751"/>
                  <a:pt x="1453387" y="259693"/>
                  <a:pt x="1501988" y="271843"/>
                </a:cubicBezTo>
                <a:cubicBezTo>
                  <a:pt x="1515540" y="275231"/>
                  <a:pt x="1528047" y="282355"/>
                  <a:pt x="1541745" y="285095"/>
                </a:cubicBezTo>
                <a:cubicBezTo>
                  <a:pt x="1572374" y="291221"/>
                  <a:pt x="1603588" y="293930"/>
                  <a:pt x="1634510" y="298347"/>
                </a:cubicBezTo>
                <a:cubicBezTo>
                  <a:pt x="1687519" y="293930"/>
                  <a:pt x="1741524" y="296241"/>
                  <a:pt x="1793536" y="285095"/>
                </a:cubicBezTo>
                <a:cubicBezTo>
                  <a:pt x="1805753" y="282477"/>
                  <a:pt x="1814452" y="269765"/>
                  <a:pt x="1820040" y="258590"/>
                </a:cubicBezTo>
                <a:cubicBezTo>
                  <a:pt x="1854927" y="188817"/>
                  <a:pt x="1753780" y="117234"/>
                  <a:pt x="1846545" y="86312"/>
                </a:cubicBezTo>
                <a:close/>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54280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94ED4E-4FC1-4081-9013-7B7A06C78F80}"/>
              </a:ext>
            </a:extLst>
          </p:cNvPr>
          <p:cNvPicPr>
            <a:picLocks noChangeAspect="1"/>
          </p:cNvPicPr>
          <p:nvPr/>
        </p:nvPicPr>
        <p:blipFill>
          <a:blip r:embed="rId2"/>
          <a:stretch>
            <a:fillRect/>
          </a:stretch>
        </p:blipFill>
        <p:spPr>
          <a:xfrm>
            <a:off x="2255974" y="-569777"/>
            <a:ext cx="6811618" cy="10588007"/>
          </a:xfrm>
          <a:prstGeom prst="rect">
            <a:avLst/>
          </a:prstGeom>
        </p:spPr>
      </p:pic>
      <p:cxnSp>
        <p:nvCxnSpPr>
          <p:cNvPr id="4" name="Straight Connector 3">
            <a:extLst>
              <a:ext uri="{FF2B5EF4-FFF2-40B4-BE49-F238E27FC236}">
                <a16:creationId xmlns:a16="http://schemas.microsoft.com/office/drawing/2014/main" id="{792B25CE-BE63-4B46-8265-123FEB72DE22}"/>
              </a:ext>
            </a:extLst>
          </p:cNvPr>
          <p:cNvCxnSpPr/>
          <p:nvPr/>
        </p:nvCxnSpPr>
        <p:spPr>
          <a:xfrm>
            <a:off x="6900863" y="5057775"/>
            <a:ext cx="1614488" cy="0"/>
          </a:xfrm>
          <a:prstGeom prst="line">
            <a:avLst/>
          </a:prstGeom>
          <a:ln w="3492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E412CDCE-3CAF-497D-9C49-182C852583C2}"/>
              </a:ext>
            </a:extLst>
          </p:cNvPr>
          <p:cNvCxnSpPr/>
          <p:nvPr/>
        </p:nvCxnSpPr>
        <p:spPr>
          <a:xfrm>
            <a:off x="2900363" y="5243512"/>
            <a:ext cx="4643437"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A2E3634-B75C-48B9-A4B1-9F92941C99B1}"/>
              </a:ext>
            </a:extLst>
          </p:cNvPr>
          <p:cNvPicPr>
            <a:picLocks noChangeAspect="1"/>
          </p:cNvPicPr>
          <p:nvPr/>
        </p:nvPicPr>
        <p:blipFill>
          <a:blip r:embed="rId3"/>
          <a:stretch>
            <a:fillRect/>
          </a:stretch>
        </p:blipFill>
        <p:spPr>
          <a:xfrm>
            <a:off x="4033965" y="5057775"/>
            <a:ext cx="2444753" cy="54733"/>
          </a:xfrm>
          <a:prstGeom prst="rect">
            <a:avLst/>
          </a:prstGeom>
        </p:spPr>
      </p:pic>
    </p:spTree>
    <p:extLst>
      <p:ext uri="{BB962C8B-B14F-4D97-AF65-F5344CB8AC3E}">
        <p14:creationId xmlns:p14="http://schemas.microsoft.com/office/powerpoint/2010/main" val="3209089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5D1544-A6C7-4271-BBAE-7C093D1C32CA}"/>
              </a:ext>
            </a:extLst>
          </p:cNvPr>
          <p:cNvSpPr/>
          <p:nvPr/>
        </p:nvSpPr>
        <p:spPr>
          <a:xfrm>
            <a:off x="92767" y="2018707"/>
            <a:ext cx="5910470" cy="2800767"/>
          </a:xfrm>
          <a:prstGeom prst="rect">
            <a:avLst/>
          </a:prstGeom>
        </p:spPr>
        <p:txBody>
          <a:bodyPr wrap="square">
            <a:spAutoFit/>
          </a:bodyPr>
          <a:lstStyle/>
          <a:p>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 Nephi</a:t>
            </a: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24 And out of weakness he shall be made strong, in that day when my work shall commence among all my people, unto the restoring thee, O house of Israel, saith the Lord.</a:t>
            </a:r>
          </a:p>
          <a:p>
            <a:r>
              <a:rPr lang="en-US" sz="1100" dirty="0">
                <a:latin typeface="Calibri" panose="020F0502020204030204" pitchFamily="34" charset="0"/>
                <a:ea typeface="Calibri" panose="020F0502020204030204" pitchFamily="34" charset="0"/>
                <a:cs typeface="Times New Roman" panose="02020603050405020304" pitchFamily="18" charset="0"/>
              </a:rPr>
              <a:t>25 And thus prophesied Joseph, saying, Behold</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that seer will the Lord bless;</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26 And they that seek to destroy him shall be confounded;</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27 For this promise, </a:t>
            </a:r>
            <a:r>
              <a:rPr lang="en-US" sz="1100" dirty="0">
                <a:latin typeface="Calibri" panose="020F0502020204030204" pitchFamily="34" charset="0"/>
                <a:ea typeface="Calibri" panose="020F0502020204030204" pitchFamily="34" charset="0"/>
                <a:cs typeface="Times New Roman" panose="02020603050405020304" pitchFamily="18" charset="0"/>
              </a:rPr>
              <a:t>of which I have obtained of the Lord of the fruit of thy loins, shall be fulfilled.</a:t>
            </a:r>
          </a:p>
          <a:p>
            <a:r>
              <a:rPr lang="en-US" sz="1100" dirty="0">
                <a:latin typeface="Calibri" panose="020F0502020204030204" pitchFamily="34" charset="0"/>
                <a:ea typeface="Calibri" panose="020F0502020204030204" pitchFamily="34" charset="0"/>
                <a:cs typeface="Times New Roman" panose="02020603050405020304" pitchFamily="18" charset="0"/>
              </a:rPr>
              <a:t>28 Behold</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I am sure of the fulfilling of this promise.</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29 And his name shall be called after me;</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it shall be after the name of his father.</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30 And he shall be like unto me; for the thing which the Lord shall bring forth by his hand, by the power of the Lord, shall bring my people unto salvation;</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7072B139-5793-410F-B92E-B1A8D2C66EF1}"/>
              </a:ext>
            </a:extLst>
          </p:cNvPr>
          <p:cNvSpPr/>
          <p:nvPr/>
        </p:nvSpPr>
        <p:spPr>
          <a:xfrm>
            <a:off x="6003237" y="1927909"/>
            <a:ext cx="6003235" cy="3139321"/>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Gen 50</a:t>
            </a: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32 And out of weakness shall he be made strong in that day when my work shall go forth among all my people, which shall restore them who are of the house of Israel in the last days.</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33 And that seer will I bless, and they that seek to destroy him shall be confounded;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for this promise I give unto you; </a:t>
            </a:r>
          </a:p>
          <a:p>
            <a:r>
              <a:rPr lang="en-US" sz="1100" dirty="0">
                <a:latin typeface="Calibri" panose="020F0502020204030204" pitchFamily="34" charset="0"/>
                <a:ea typeface="Calibri" panose="020F0502020204030204" pitchFamily="34" charset="0"/>
                <a:cs typeface="Times New Roman" panose="02020603050405020304" pitchFamily="18" charset="0"/>
              </a:rPr>
              <a:t>for I will remember you from generation to generation; and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his name shall be called Joseph,</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it shall be after the name of his father;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he shall be like unto you; for the thing which the Lord shall bring forth by his hand shall bring my people unto salvation.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410575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5D1544-A6C7-4271-BBAE-7C093D1C32CA}"/>
              </a:ext>
            </a:extLst>
          </p:cNvPr>
          <p:cNvSpPr/>
          <p:nvPr/>
        </p:nvSpPr>
        <p:spPr>
          <a:xfrm>
            <a:off x="185528" y="3464810"/>
            <a:ext cx="5910470" cy="2508379"/>
          </a:xfrm>
          <a:prstGeom prst="rect">
            <a:avLst/>
          </a:prstGeom>
        </p:spPr>
        <p:txBody>
          <a:bodyPr wrap="square">
            <a:spAutoFit/>
          </a:bodyPr>
          <a:lstStyle/>
          <a:p>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 N 2:24 And out of weakness he shall be made strong, in that day when my work shall commence among all my people, unto the restoring thee, O house of Israel, saith the Lord.</a:t>
            </a:r>
          </a:p>
          <a:p>
            <a:r>
              <a:rPr lang="en-US" sz="1100" dirty="0">
                <a:latin typeface="Calibri" panose="020F0502020204030204" pitchFamily="34" charset="0"/>
                <a:ea typeface="Calibri" panose="020F0502020204030204" pitchFamily="34" charset="0"/>
                <a:cs typeface="Times New Roman" panose="02020603050405020304" pitchFamily="18" charset="0"/>
              </a:rPr>
              <a:t>25 And thus prophesied Joseph, saying, Behold</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that seer will the Lord bless;</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26 And they that seek to destroy him shall be confounded;</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27 For this promise, </a:t>
            </a:r>
            <a:r>
              <a:rPr lang="en-US" sz="1100" dirty="0">
                <a:latin typeface="Calibri" panose="020F0502020204030204" pitchFamily="34" charset="0"/>
                <a:ea typeface="Calibri" panose="020F0502020204030204" pitchFamily="34" charset="0"/>
                <a:cs typeface="Times New Roman" panose="02020603050405020304" pitchFamily="18" charset="0"/>
              </a:rPr>
              <a:t>of which I have obtained of the Lord of the fruit of thy loins, shall be fulfilled.</a:t>
            </a:r>
          </a:p>
          <a:p>
            <a:r>
              <a:rPr lang="en-US" sz="1100" dirty="0">
                <a:latin typeface="Calibri" panose="020F0502020204030204" pitchFamily="34" charset="0"/>
                <a:ea typeface="Calibri" panose="020F0502020204030204" pitchFamily="34" charset="0"/>
                <a:cs typeface="Times New Roman" panose="02020603050405020304" pitchFamily="18" charset="0"/>
              </a:rPr>
              <a:t>28 Behold</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I am sure of the fulfilling of this promise.</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29 And his name shall be called after me</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latin typeface="Calibri" panose="020F0502020204030204" pitchFamily="34" charset="0"/>
                <a:ea typeface="Calibri" panose="020F0502020204030204" pitchFamily="34" charset="0"/>
                <a:cs typeface="Times New Roman" panose="02020603050405020304" pitchFamily="18" charset="0"/>
              </a:rPr>
              <a:t>Joseph of Egypt speaking</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it shall be after the name of his father.</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30 And he shall be like unto me; for the thing which the Lord shall bring forth by his hand, by the power of the Lord, shall bring my people unto salvation;</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7072B139-5793-410F-B92E-B1A8D2C66EF1}"/>
              </a:ext>
            </a:extLst>
          </p:cNvPr>
          <p:cNvSpPr/>
          <p:nvPr/>
        </p:nvSpPr>
        <p:spPr>
          <a:xfrm>
            <a:off x="6095998" y="3295534"/>
            <a:ext cx="6003235" cy="2846933"/>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Gen 50:32 And out of weakness shall he be made strong in that day when my work shall go forth among all my people, which shall restore them who are of the house of Israel in the last days.</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33 And that seer will I bless, and they that seek to destroy him shall be confounded;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for this promise I give unto you; </a:t>
            </a:r>
          </a:p>
          <a:p>
            <a:r>
              <a:rPr lang="en-US" sz="1100" dirty="0">
                <a:latin typeface="Calibri" panose="020F0502020204030204" pitchFamily="34" charset="0"/>
                <a:ea typeface="Calibri" panose="020F0502020204030204" pitchFamily="34" charset="0"/>
                <a:cs typeface="Times New Roman" panose="02020603050405020304" pitchFamily="18" charset="0"/>
              </a:rPr>
              <a:t>for I will remember you from generation to generation; and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his name shall be called Joseph</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latin typeface="Calibri" panose="020F0502020204030204" pitchFamily="34" charset="0"/>
                <a:ea typeface="Calibri" panose="020F0502020204030204" pitchFamily="34" charset="0"/>
                <a:cs typeface="Times New Roman" panose="02020603050405020304" pitchFamily="18" charset="0"/>
              </a:rPr>
              <a:t>Smith, Jr</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it shall be after the name of his father;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he shall be like unto you; for the thing which the Lord shall bring forth by his hand shall bring my people unto salvation.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a:extLst>
              <a:ext uri="{FF2B5EF4-FFF2-40B4-BE49-F238E27FC236}">
                <a16:creationId xmlns:a16="http://schemas.microsoft.com/office/drawing/2014/main" id="{DBBDCF17-9148-4188-B326-F153D8E4DA42}"/>
              </a:ext>
            </a:extLst>
          </p:cNvPr>
          <p:cNvPicPr>
            <a:picLocks noChangeAspect="1"/>
          </p:cNvPicPr>
          <p:nvPr/>
        </p:nvPicPr>
        <p:blipFill>
          <a:blip r:embed="rId2"/>
          <a:stretch>
            <a:fillRect/>
          </a:stretch>
        </p:blipFill>
        <p:spPr>
          <a:xfrm>
            <a:off x="830332" y="296415"/>
            <a:ext cx="2720759" cy="2508379"/>
          </a:xfrm>
          <a:prstGeom prst="rect">
            <a:avLst/>
          </a:prstGeom>
        </p:spPr>
      </p:pic>
      <p:pic>
        <p:nvPicPr>
          <p:cNvPr id="5" name="Picture 4">
            <a:extLst>
              <a:ext uri="{FF2B5EF4-FFF2-40B4-BE49-F238E27FC236}">
                <a16:creationId xmlns:a16="http://schemas.microsoft.com/office/drawing/2014/main" id="{C1157E6B-211D-4F94-BD82-D4896AE3FAFE}"/>
              </a:ext>
            </a:extLst>
          </p:cNvPr>
          <p:cNvPicPr>
            <a:picLocks noChangeAspect="1"/>
          </p:cNvPicPr>
          <p:nvPr/>
        </p:nvPicPr>
        <p:blipFill>
          <a:blip r:embed="rId3"/>
          <a:stretch>
            <a:fillRect/>
          </a:stretch>
        </p:blipFill>
        <p:spPr>
          <a:xfrm>
            <a:off x="5040331" y="261108"/>
            <a:ext cx="1903807" cy="2543686"/>
          </a:xfrm>
          <a:prstGeom prst="rect">
            <a:avLst/>
          </a:prstGeom>
        </p:spPr>
      </p:pic>
      <p:pic>
        <p:nvPicPr>
          <p:cNvPr id="6" name="Picture 5">
            <a:extLst>
              <a:ext uri="{FF2B5EF4-FFF2-40B4-BE49-F238E27FC236}">
                <a16:creationId xmlns:a16="http://schemas.microsoft.com/office/drawing/2014/main" id="{9D4AA68C-2D37-4D4B-B9FE-9FAE7BE7C7EE}"/>
              </a:ext>
            </a:extLst>
          </p:cNvPr>
          <p:cNvPicPr>
            <a:picLocks noChangeAspect="1"/>
          </p:cNvPicPr>
          <p:nvPr/>
        </p:nvPicPr>
        <p:blipFill>
          <a:blip r:embed="rId4"/>
          <a:stretch>
            <a:fillRect/>
          </a:stretch>
        </p:blipFill>
        <p:spPr>
          <a:xfrm>
            <a:off x="8145739" y="261109"/>
            <a:ext cx="2021186" cy="2508378"/>
          </a:xfrm>
          <a:prstGeom prst="rect">
            <a:avLst/>
          </a:prstGeom>
        </p:spPr>
      </p:pic>
      <p:sp>
        <p:nvSpPr>
          <p:cNvPr id="7" name="Rectangle 6">
            <a:extLst>
              <a:ext uri="{FF2B5EF4-FFF2-40B4-BE49-F238E27FC236}">
                <a16:creationId xmlns:a16="http://schemas.microsoft.com/office/drawing/2014/main" id="{334194B5-E83C-434F-8702-79BB440ABF76}"/>
              </a:ext>
            </a:extLst>
          </p:cNvPr>
          <p:cNvSpPr/>
          <p:nvPr/>
        </p:nvSpPr>
        <p:spPr>
          <a:xfrm>
            <a:off x="3008243" y="261108"/>
            <a:ext cx="702366" cy="273388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094924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167D7-5078-4D3E-BEDB-F06B3B24DE41}"/>
              </a:ext>
            </a:extLst>
          </p:cNvPr>
          <p:cNvSpPr/>
          <p:nvPr/>
        </p:nvSpPr>
        <p:spPr>
          <a:xfrm>
            <a:off x="225287" y="166568"/>
            <a:ext cx="5870713" cy="6863417"/>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2:31 Yea, thus prophesied Joseph, I am sure of this thing, even as I am sure of the promise of Moses; for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 hath said unto me, I will preserve thy seed forever.</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32 And the Lord hath said</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I will raise up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Moses, and I will give power unto him in a rod;</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33 And I will give judgment unto him in writing.</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34 Yet I will not loose his tongue, that he shall speak much</a:t>
            </a:r>
            <a:r>
              <a:rPr lang="en-US" sz="1100" dirty="0">
                <a:latin typeface="Calibri" panose="020F0502020204030204" pitchFamily="34" charset="0"/>
                <a:ea typeface="Calibri" panose="020F0502020204030204" pitchFamily="34" charset="0"/>
                <a:cs typeface="Times New Roman" panose="02020603050405020304" pitchFamily="18" charset="0"/>
              </a:rPr>
              <a:t>; for I will not make him mighty in speaking.</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35 But I will write unto him my law by the finger of mine own hand; and I will make a spokesman for him.</a:t>
            </a:r>
          </a:p>
          <a:p>
            <a:r>
              <a:rPr lang="en-US" sz="1100" dirty="0">
                <a:latin typeface="Calibri" panose="020F0502020204030204" pitchFamily="34" charset="0"/>
                <a:ea typeface="Calibri" panose="020F0502020204030204" pitchFamily="34" charset="0"/>
                <a:cs typeface="Times New Roman" panose="02020603050405020304" pitchFamily="18" charset="0"/>
              </a:rPr>
              <a:t>36 And the Lord said unto me also, I will raise up unto the fruit of thy loins, and I will make for him a spokesman.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2Ne 2:37 And I, behold, I will give unto him that he shall write the writing of the fruit of thy loins unto the fruit of thy loins; and the spokesman of thy loins shall declare it.</a:t>
            </a:r>
          </a:p>
          <a:p>
            <a:r>
              <a:rPr lang="en-US" sz="1100" dirty="0">
                <a:latin typeface="Calibri" panose="020F0502020204030204" pitchFamily="34" charset="0"/>
                <a:ea typeface="Calibri" panose="020F0502020204030204" pitchFamily="34" charset="0"/>
                <a:cs typeface="Times New Roman" panose="02020603050405020304" pitchFamily="18" charset="0"/>
              </a:rPr>
              <a:t>2Ne 2:38 And the words which he shall write shall be the words which are expedient in my wisdom should go forth unto the fruit of thy loins.</a:t>
            </a:r>
          </a:p>
          <a:p>
            <a:r>
              <a:rPr lang="en-US" sz="1100" dirty="0">
                <a:latin typeface="Calibri" panose="020F0502020204030204" pitchFamily="34" charset="0"/>
                <a:ea typeface="Calibri" panose="020F0502020204030204" pitchFamily="34" charset="0"/>
                <a:cs typeface="Times New Roman" panose="02020603050405020304" pitchFamily="18" charset="0"/>
              </a:rPr>
              <a:t>2Ne 2:39 And it shall be as if the fruit of thy loins had cried unto them from the dust; for I know their faith.</a:t>
            </a:r>
          </a:p>
          <a:p>
            <a:r>
              <a:rPr lang="en-US" sz="1100" dirty="0">
                <a:latin typeface="Calibri" panose="020F0502020204030204" pitchFamily="34" charset="0"/>
                <a:ea typeface="Calibri" panose="020F0502020204030204" pitchFamily="34" charset="0"/>
                <a:cs typeface="Times New Roman" panose="02020603050405020304" pitchFamily="18" charset="0"/>
              </a:rPr>
              <a:t>2Ne 2:40 And they shall cry from the dust, yea, even repentance unto their brethren, even after many generations have gone by them.</a:t>
            </a:r>
          </a:p>
          <a:p>
            <a:r>
              <a:rPr lang="en-US" sz="1100" dirty="0">
                <a:latin typeface="Calibri" panose="020F0502020204030204" pitchFamily="34" charset="0"/>
                <a:ea typeface="Calibri" panose="020F0502020204030204" pitchFamily="34" charset="0"/>
                <a:cs typeface="Times New Roman" panose="02020603050405020304" pitchFamily="18" charset="0"/>
              </a:rPr>
              <a:t>2Ne 2:41 And it shall come to pass that their cry shall go, even according to the </a:t>
            </a:r>
            <a:r>
              <a:rPr lang="en-US" sz="1100" dirty="0" err="1">
                <a:latin typeface="Calibri" panose="020F0502020204030204" pitchFamily="34" charset="0"/>
                <a:ea typeface="Calibri" panose="020F0502020204030204" pitchFamily="34" charset="0"/>
                <a:cs typeface="Times New Roman" panose="02020603050405020304" pitchFamily="18" charset="0"/>
              </a:rPr>
              <a:t>simpleness</a:t>
            </a:r>
            <a:r>
              <a:rPr lang="en-US" sz="1100" dirty="0">
                <a:latin typeface="Calibri" panose="020F0502020204030204" pitchFamily="34" charset="0"/>
                <a:ea typeface="Calibri" panose="020F0502020204030204" pitchFamily="34" charset="0"/>
                <a:cs typeface="Times New Roman" panose="02020603050405020304" pitchFamily="18" charset="0"/>
              </a:rPr>
              <a:t> of their words.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C897B106-52A1-4CAC-8E7E-034C6A11C23A}"/>
              </a:ext>
            </a:extLst>
          </p:cNvPr>
          <p:cNvSpPr/>
          <p:nvPr/>
        </p:nvSpPr>
        <p:spPr>
          <a:xfrm>
            <a:off x="6188765" y="0"/>
            <a:ext cx="6003235" cy="5339923"/>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Gen 50:34 And the Lord </a:t>
            </a:r>
            <a:r>
              <a:rPr lang="en-US" sz="1100"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sware</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unto Joseph that he would preserve his seed forever,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saying</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I will raise up Moses, and a rod shall be in his hand; </a:t>
            </a:r>
            <a:r>
              <a:rPr lang="en-US" sz="1100" dirty="0">
                <a:latin typeface="Calibri" panose="020F0502020204030204" pitchFamily="34" charset="0"/>
                <a:ea typeface="Calibri" panose="020F0502020204030204" pitchFamily="34" charset="0"/>
                <a:cs typeface="Times New Roman" panose="02020603050405020304" pitchFamily="18" charset="0"/>
              </a:rPr>
              <a:t>and he shall gather together my people, and he shall lead them as a flock; and he shall smite the waters of the Red Sea with his rod.</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35 And he shall have judgment and shall write the word of the Lord.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not speak many words,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for I will write unto him my law by the finger of mine own hand. And I will make a spokesman for him</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and his name shall be called Aaron.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36 And it shall be done unto thee in the last days also, even as I have sworn. Therefore, Joseph said unto his brethren, God will surely visit you and bring you out of this land unto the land which he </a:t>
            </a:r>
            <a:r>
              <a:rPr lang="en-US" sz="1100" dirty="0" err="1">
                <a:latin typeface="Calibri" panose="020F0502020204030204" pitchFamily="34" charset="0"/>
                <a:ea typeface="Calibri" panose="020F0502020204030204" pitchFamily="34" charset="0"/>
                <a:cs typeface="Times New Roman" panose="02020603050405020304" pitchFamily="18" charset="0"/>
              </a:rPr>
              <a:t>sware</a:t>
            </a:r>
            <a:r>
              <a:rPr lang="en-US" sz="1100" dirty="0">
                <a:latin typeface="Calibri" panose="020F0502020204030204" pitchFamily="34" charset="0"/>
                <a:ea typeface="Calibri" panose="020F0502020204030204" pitchFamily="34" charset="0"/>
                <a:cs typeface="Times New Roman" panose="02020603050405020304" pitchFamily="18" charset="0"/>
              </a:rPr>
              <a:t> unto Abraham, and unto Isaac, and to Jacob.</a:t>
            </a:r>
          </a:p>
          <a:p>
            <a:r>
              <a:rPr lang="en-US" sz="1100" dirty="0">
                <a:latin typeface="Calibri" panose="020F0502020204030204" pitchFamily="34" charset="0"/>
                <a:ea typeface="Calibri" panose="020F0502020204030204" pitchFamily="34" charset="0"/>
                <a:cs typeface="Times New Roman" panose="02020603050405020304" pitchFamily="18" charset="0"/>
              </a:rPr>
              <a:t>37 And Joseph confirmed many other things unto his brethren and took an oath of the children of Israel, saying unto them, God will surely visit you, and ye shall carry up my bones from hence.</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371659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167D7-5078-4D3E-BEDB-F06B3B24DE41}"/>
              </a:ext>
            </a:extLst>
          </p:cNvPr>
          <p:cNvSpPr/>
          <p:nvPr/>
        </p:nvSpPr>
        <p:spPr>
          <a:xfrm>
            <a:off x="225287" y="166568"/>
            <a:ext cx="5870713" cy="6863417"/>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2:31 Yea, thus prophesied Joseph, I am sure of this thing, even as I am sure of the promise of Moses; for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 hath said unto me, I will preserve thy seed forever.</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32 And the Lord hath said</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I will raise up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Moses, and I will give power unto him in a rod;</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33 And I will give judgment unto him in writing.</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34 Yet I will not loose his tongue, that he shall speak much</a:t>
            </a:r>
            <a:r>
              <a:rPr lang="en-US" sz="1100" dirty="0">
                <a:latin typeface="Calibri" panose="020F0502020204030204" pitchFamily="34" charset="0"/>
                <a:ea typeface="Calibri" panose="020F0502020204030204" pitchFamily="34" charset="0"/>
                <a:cs typeface="Times New Roman" panose="02020603050405020304" pitchFamily="18" charset="0"/>
              </a:rPr>
              <a:t>; for I will not make him mighty in speaking.</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35 But I will write unto him my law by the finger of mine own hand; and I will make a spokesman for him.</a:t>
            </a:r>
          </a:p>
          <a:p>
            <a:r>
              <a:rPr lang="en-US" sz="1100" dirty="0">
                <a:latin typeface="Calibri" panose="020F0502020204030204" pitchFamily="34" charset="0"/>
                <a:ea typeface="Calibri" panose="020F0502020204030204" pitchFamily="34" charset="0"/>
                <a:cs typeface="Times New Roman" panose="02020603050405020304" pitchFamily="18" charset="0"/>
              </a:rPr>
              <a:t>36 And the Lord said unto me also, I will raise up unto the fruit of thy loins, and I will make for him a spokesman.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2Ne 2:37 And I, behold, I will give unto him that he shall write the writing of the fruit of thy loins unto the fruit of thy loins; and the spokesman of thy loins shall declare it.</a:t>
            </a:r>
          </a:p>
          <a:p>
            <a:r>
              <a:rPr lang="en-US" sz="1100" dirty="0">
                <a:latin typeface="Calibri" panose="020F0502020204030204" pitchFamily="34" charset="0"/>
                <a:ea typeface="Calibri" panose="020F0502020204030204" pitchFamily="34" charset="0"/>
                <a:cs typeface="Times New Roman" panose="02020603050405020304" pitchFamily="18" charset="0"/>
              </a:rPr>
              <a:t>2Ne 2:38 And the words which he shall write shall be the words which are expedient in my wisdom should go forth unto the fruit of thy loins.</a:t>
            </a:r>
          </a:p>
          <a:p>
            <a:r>
              <a:rPr lang="en-US" sz="1100" dirty="0">
                <a:latin typeface="Calibri" panose="020F0502020204030204" pitchFamily="34" charset="0"/>
                <a:ea typeface="Calibri" panose="020F0502020204030204" pitchFamily="34" charset="0"/>
                <a:cs typeface="Times New Roman" panose="02020603050405020304" pitchFamily="18" charset="0"/>
              </a:rPr>
              <a:t>2Ne 2:39 And it shall be as if the fruit of thy loins had cried unto them from the dust; for I know their faith.</a:t>
            </a:r>
          </a:p>
          <a:p>
            <a:r>
              <a:rPr lang="en-US" sz="1100" dirty="0">
                <a:latin typeface="Calibri" panose="020F0502020204030204" pitchFamily="34" charset="0"/>
                <a:ea typeface="Calibri" panose="020F0502020204030204" pitchFamily="34" charset="0"/>
                <a:cs typeface="Times New Roman" panose="02020603050405020304" pitchFamily="18" charset="0"/>
              </a:rPr>
              <a:t>2Ne 2:40 And they shall cry from the dust, yea, even repentance unto their brethren, even after many generations have gone by them.</a:t>
            </a:r>
          </a:p>
          <a:p>
            <a:r>
              <a:rPr lang="en-US" sz="1100" dirty="0">
                <a:latin typeface="Calibri" panose="020F0502020204030204" pitchFamily="34" charset="0"/>
                <a:ea typeface="Calibri" panose="020F0502020204030204" pitchFamily="34" charset="0"/>
                <a:cs typeface="Times New Roman" panose="02020603050405020304" pitchFamily="18" charset="0"/>
              </a:rPr>
              <a:t>2Ne 2:41 And it shall come to pass that their cry shall go, even according to the </a:t>
            </a:r>
            <a:r>
              <a:rPr lang="en-US" sz="1100" dirty="0" err="1">
                <a:latin typeface="Calibri" panose="020F0502020204030204" pitchFamily="34" charset="0"/>
                <a:ea typeface="Calibri" panose="020F0502020204030204" pitchFamily="34" charset="0"/>
                <a:cs typeface="Times New Roman" panose="02020603050405020304" pitchFamily="18" charset="0"/>
              </a:rPr>
              <a:t>simpleness</a:t>
            </a:r>
            <a:r>
              <a:rPr lang="en-US" sz="1100" dirty="0">
                <a:latin typeface="Calibri" panose="020F0502020204030204" pitchFamily="34" charset="0"/>
                <a:ea typeface="Calibri" panose="020F0502020204030204" pitchFamily="34" charset="0"/>
                <a:cs typeface="Times New Roman" panose="02020603050405020304" pitchFamily="18" charset="0"/>
              </a:rPr>
              <a:t> of their words.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C897B106-52A1-4CAC-8E7E-034C6A11C23A}"/>
              </a:ext>
            </a:extLst>
          </p:cNvPr>
          <p:cNvSpPr/>
          <p:nvPr/>
        </p:nvSpPr>
        <p:spPr>
          <a:xfrm>
            <a:off x="6188765" y="0"/>
            <a:ext cx="6003235" cy="5339923"/>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Gen 50:34 And the Lord </a:t>
            </a:r>
            <a:r>
              <a:rPr lang="en-US" sz="1100"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sware</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unto Joseph that he would preserve his seed forever,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saying</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I will raise up Moses, and a rod shall be in his hand; </a:t>
            </a:r>
            <a:r>
              <a:rPr lang="en-US" sz="1100" dirty="0">
                <a:latin typeface="Calibri" panose="020F0502020204030204" pitchFamily="34" charset="0"/>
                <a:ea typeface="Calibri" panose="020F0502020204030204" pitchFamily="34" charset="0"/>
                <a:cs typeface="Times New Roman" panose="02020603050405020304" pitchFamily="18" charset="0"/>
              </a:rPr>
              <a:t>and he shall gather together my people, and he shall lead them as a flock; and he shall smite the waters of the Red Sea with his rod.</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35 And he shall have judgment and shall write the word of the Lord.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not speak many words,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for I will write unto him my law by the finger of mine own hand. And I will make a spokesman for him</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and his name shall be called Aaron.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36 And it shall be done unto thee in the last days also, even as I have sworn. Therefore, Joseph said unto his brethren, God will surely visit you and bring you out of this land unto the land which he </a:t>
            </a:r>
            <a:r>
              <a:rPr lang="en-US" sz="1100" dirty="0" err="1">
                <a:latin typeface="Calibri" panose="020F0502020204030204" pitchFamily="34" charset="0"/>
                <a:ea typeface="Calibri" panose="020F0502020204030204" pitchFamily="34" charset="0"/>
                <a:cs typeface="Times New Roman" panose="02020603050405020304" pitchFamily="18" charset="0"/>
              </a:rPr>
              <a:t>sware</a:t>
            </a:r>
            <a:r>
              <a:rPr lang="en-US" sz="1100" dirty="0">
                <a:latin typeface="Calibri" panose="020F0502020204030204" pitchFamily="34" charset="0"/>
                <a:ea typeface="Calibri" panose="020F0502020204030204" pitchFamily="34" charset="0"/>
                <a:cs typeface="Times New Roman" panose="02020603050405020304" pitchFamily="18" charset="0"/>
              </a:rPr>
              <a:t> unto Abraham, and unto Isaac, and to Jacob.</a:t>
            </a:r>
          </a:p>
          <a:p>
            <a:r>
              <a:rPr lang="en-US" sz="1100" dirty="0">
                <a:latin typeface="Calibri" panose="020F0502020204030204" pitchFamily="34" charset="0"/>
                <a:ea typeface="Calibri" panose="020F0502020204030204" pitchFamily="34" charset="0"/>
                <a:cs typeface="Times New Roman" panose="02020603050405020304" pitchFamily="18" charset="0"/>
              </a:rPr>
              <a:t>37 And Joseph confirmed many other things unto his brethren and took an oath of the children of Israel, saying unto them, God will surely visit you, and ye shall carry up my bones from hence.</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43C38AA1-0E1A-4B78-A09E-C24B727C3AF6}"/>
              </a:ext>
            </a:extLst>
          </p:cNvPr>
          <p:cNvPicPr>
            <a:picLocks noChangeAspect="1"/>
          </p:cNvPicPr>
          <p:nvPr/>
        </p:nvPicPr>
        <p:blipFill>
          <a:blip r:embed="rId2"/>
          <a:stretch>
            <a:fillRect/>
          </a:stretch>
        </p:blipFill>
        <p:spPr>
          <a:xfrm>
            <a:off x="3714750" y="1093573"/>
            <a:ext cx="2381250" cy="3152775"/>
          </a:xfrm>
          <a:prstGeom prst="rect">
            <a:avLst/>
          </a:prstGeom>
        </p:spPr>
      </p:pic>
      <p:pic>
        <p:nvPicPr>
          <p:cNvPr id="6" name="Picture 5">
            <a:extLst>
              <a:ext uri="{FF2B5EF4-FFF2-40B4-BE49-F238E27FC236}">
                <a16:creationId xmlns:a16="http://schemas.microsoft.com/office/drawing/2014/main" id="{FA0F80CE-FC3A-46C3-8F93-20446EFAC3F6}"/>
              </a:ext>
            </a:extLst>
          </p:cNvPr>
          <p:cNvPicPr>
            <a:picLocks noChangeAspect="1"/>
          </p:cNvPicPr>
          <p:nvPr/>
        </p:nvPicPr>
        <p:blipFill>
          <a:blip r:embed="rId3"/>
          <a:stretch>
            <a:fillRect/>
          </a:stretch>
        </p:blipFill>
        <p:spPr>
          <a:xfrm>
            <a:off x="9105900" y="1093573"/>
            <a:ext cx="3086100" cy="3086100"/>
          </a:xfrm>
          <a:prstGeom prst="rect">
            <a:avLst/>
          </a:prstGeom>
        </p:spPr>
      </p:pic>
      <p:sp>
        <p:nvSpPr>
          <p:cNvPr id="7" name="Rectangle 6">
            <a:extLst>
              <a:ext uri="{FF2B5EF4-FFF2-40B4-BE49-F238E27FC236}">
                <a16:creationId xmlns:a16="http://schemas.microsoft.com/office/drawing/2014/main" id="{F85717BA-EEE1-4AB2-83E4-A0F6AFB64B5B}"/>
              </a:ext>
            </a:extLst>
          </p:cNvPr>
          <p:cNvSpPr/>
          <p:nvPr/>
        </p:nvSpPr>
        <p:spPr>
          <a:xfrm>
            <a:off x="9105900" y="1093573"/>
            <a:ext cx="3086100" cy="26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537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167D7-5078-4D3E-BEDB-F06B3B24DE41}"/>
              </a:ext>
            </a:extLst>
          </p:cNvPr>
          <p:cNvSpPr/>
          <p:nvPr/>
        </p:nvSpPr>
        <p:spPr>
          <a:xfrm>
            <a:off x="225287" y="166568"/>
            <a:ext cx="5870713" cy="6863417"/>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2:31 Yea, thus prophesied Joseph, I am sure of this thing, even as I am sure of the promise of Moses; for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 hath said unto me, I will preserve thy seed forever.</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32 And the Lord hath said</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I will raise up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Moses, and I will give power unto him in a rod;</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33 And I will give judgment unto him in writing.</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34 Yet I will not loose his tongue, that he shall speak much</a:t>
            </a:r>
            <a:r>
              <a:rPr lang="en-US" sz="1100" dirty="0">
                <a:latin typeface="Calibri" panose="020F0502020204030204" pitchFamily="34" charset="0"/>
                <a:ea typeface="Calibri" panose="020F0502020204030204" pitchFamily="34" charset="0"/>
                <a:cs typeface="Times New Roman" panose="02020603050405020304" pitchFamily="18" charset="0"/>
              </a:rPr>
              <a:t>; for I will not make him mighty in speaking.</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35 But I will write unto him my law by the finger of mine own hand; and I will make a spokesman for him.</a:t>
            </a:r>
          </a:p>
          <a:p>
            <a:r>
              <a:rPr lang="en-US" sz="1100" dirty="0">
                <a:latin typeface="Calibri" panose="020F0502020204030204" pitchFamily="34" charset="0"/>
                <a:ea typeface="Calibri" panose="020F0502020204030204" pitchFamily="34" charset="0"/>
                <a:cs typeface="Times New Roman" panose="02020603050405020304" pitchFamily="18" charset="0"/>
              </a:rPr>
              <a:t>36 And the Lord said unto me also, I will raise up unto the fruit of thy loins,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I will make for him a spokesman.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2Ne 2:37 And I, behold, I will give unto him that he shall write the writing of the fruit of thy loins unto the fruit of thy loins; and the spokesman of thy loins shall declare it.</a:t>
            </a:r>
          </a:p>
          <a:p>
            <a:r>
              <a:rPr lang="en-US" sz="1100" dirty="0">
                <a:latin typeface="Calibri" panose="020F0502020204030204" pitchFamily="34" charset="0"/>
                <a:ea typeface="Calibri" panose="020F0502020204030204" pitchFamily="34" charset="0"/>
                <a:cs typeface="Times New Roman" panose="02020603050405020304" pitchFamily="18" charset="0"/>
              </a:rPr>
              <a:t>2Ne 2:38 And the words which he shall write shall be the words which are expedient in my wisdom should go forth unto the fruit of thy loins.</a:t>
            </a:r>
          </a:p>
          <a:p>
            <a:r>
              <a:rPr lang="en-US" sz="1100" dirty="0">
                <a:latin typeface="Calibri" panose="020F0502020204030204" pitchFamily="34" charset="0"/>
                <a:ea typeface="Calibri" panose="020F0502020204030204" pitchFamily="34" charset="0"/>
                <a:cs typeface="Times New Roman" panose="02020603050405020304" pitchFamily="18" charset="0"/>
              </a:rPr>
              <a:t>2Ne 2:39 And it shall be as if the fruit of thy loins had cried unto them from the dust; for I know their faith.</a:t>
            </a:r>
          </a:p>
          <a:p>
            <a:r>
              <a:rPr lang="en-US" sz="1100" dirty="0">
                <a:latin typeface="Calibri" panose="020F0502020204030204" pitchFamily="34" charset="0"/>
                <a:ea typeface="Calibri" panose="020F0502020204030204" pitchFamily="34" charset="0"/>
                <a:cs typeface="Times New Roman" panose="02020603050405020304" pitchFamily="18" charset="0"/>
              </a:rPr>
              <a:t>2Ne 2:40 And they shall cry from the dust, yea, even repentance unto their brethren, even after many generations have gone by them.</a:t>
            </a:r>
          </a:p>
          <a:p>
            <a:r>
              <a:rPr lang="en-US" sz="1100" dirty="0">
                <a:latin typeface="Calibri" panose="020F0502020204030204" pitchFamily="34" charset="0"/>
                <a:ea typeface="Calibri" panose="020F0502020204030204" pitchFamily="34" charset="0"/>
                <a:cs typeface="Times New Roman" panose="02020603050405020304" pitchFamily="18" charset="0"/>
              </a:rPr>
              <a:t>2Ne 2:41 And it shall come to pass that their cry shall go, even according to the </a:t>
            </a:r>
            <a:r>
              <a:rPr lang="en-US" sz="1100" dirty="0" err="1">
                <a:latin typeface="Calibri" panose="020F0502020204030204" pitchFamily="34" charset="0"/>
                <a:ea typeface="Calibri" panose="020F0502020204030204" pitchFamily="34" charset="0"/>
                <a:cs typeface="Times New Roman" panose="02020603050405020304" pitchFamily="18" charset="0"/>
              </a:rPr>
              <a:t>simpleness</a:t>
            </a:r>
            <a:r>
              <a:rPr lang="en-US" sz="1100" dirty="0">
                <a:latin typeface="Calibri" panose="020F0502020204030204" pitchFamily="34" charset="0"/>
                <a:ea typeface="Calibri" panose="020F0502020204030204" pitchFamily="34" charset="0"/>
                <a:cs typeface="Times New Roman" panose="02020603050405020304" pitchFamily="18" charset="0"/>
              </a:rPr>
              <a:t> of their words.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C897B106-52A1-4CAC-8E7E-034C6A11C23A}"/>
              </a:ext>
            </a:extLst>
          </p:cNvPr>
          <p:cNvSpPr/>
          <p:nvPr/>
        </p:nvSpPr>
        <p:spPr>
          <a:xfrm>
            <a:off x="6188765" y="0"/>
            <a:ext cx="6003235" cy="5339923"/>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Gen 50:34 And the Lord </a:t>
            </a:r>
            <a:r>
              <a:rPr lang="en-US" sz="1100"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sware</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unto Joseph that he would preserve his seed forever,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saying</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I will raise up Moses, and a rod shall be in his hand; </a:t>
            </a:r>
            <a:r>
              <a:rPr lang="en-US" sz="1100" dirty="0">
                <a:latin typeface="Calibri" panose="020F0502020204030204" pitchFamily="34" charset="0"/>
                <a:ea typeface="Calibri" panose="020F0502020204030204" pitchFamily="34" charset="0"/>
                <a:cs typeface="Times New Roman" panose="02020603050405020304" pitchFamily="18" charset="0"/>
              </a:rPr>
              <a:t>and he shall gather together my people, and he shall lead them as a flock; and he shall smite the waters of the Red Sea with his rod.</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35 And he shall have judgment and shall write the word of the Lord.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not speak many words,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for I will write unto him my law by the finger of mine own hand. And I will make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 spokesman for him,</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and his name shall be called Aaron.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36 And it shall be done unto thee in the last days also, even as I have sworn. Therefore, Joseph said unto his brethren, God will surely visit you and bring you out of this land unto the land which he </a:t>
            </a:r>
            <a:r>
              <a:rPr lang="en-US" sz="1100" dirty="0" err="1">
                <a:latin typeface="Calibri" panose="020F0502020204030204" pitchFamily="34" charset="0"/>
                <a:ea typeface="Calibri" panose="020F0502020204030204" pitchFamily="34" charset="0"/>
                <a:cs typeface="Times New Roman" panose="02020603050405020304" pitchFamily="18" charset="0"/>
              </a:rPr>
              <a:t>sware</a:t>
            </a:r>
            <a:r>
              <a:rPr lang="en-US" sz="1100" dirty="0">
                <a:latin typeface="Calibri" panose="020F0502020204030204" pitchFamily="34" charset="0"/>
                <a:ea typeface="Calibri" panose="020F0502020204030204" pitchFamily="34" charset="0"/>
                <a:cs typeface="Times New Roman" panose="02020603050405020304" pitchFamily="18" charset="0"/>
              </a:rPr>
              <a:t> unto Abraham, and unto Isaac, and to Jacob.</a:t>
            </a:r>
          </a:p>
          <a:p>
            <a:r>
              <a:rPr lang="en-US" sz="1100" dirty="0">
                <a:latin typeface="Calibri" panose="020F0502020204030204" pitchFamily="34" charset="0"/>
                <a:ea typeface="Calibri" panose="020F0502020204030204" pitchFamily="34" charset="0"/>
                <a:cs typeface="Times New Roman" panose="02020603050405020304" pitchFamily="18" charset="0"/>
              </a:rPr>
              <a:t>37 And Joseph confirmed many other things unto his brethren and took an oath of the children of Israel, saying unto them, God will surely visit you, and ye shall carry up my bones from hence.</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id="{F85717BA-EEE1-4AB2-83E4-A0F6AFB64B5B}"/>
              </a:ext>
            </a:extLst>
          </p:cNvPr>
          <p:cNvSpPr/>
          <p:nvPr/>
        </p:nvSpPr>
        <p:spPr>
          <a:xfrm>
            <a:off x="9105900" y="1093573"/>
            <a:ext cx="3086100" cy="26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29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9F167D7-5078-4D3E-BEDB-F06B3B24DE41}"/>
              </a:ext>
            </a:extLst>
          </p:cNvPr>
          <p:cNvSpPr/>
          <p:nvPr/>
        </p:nvSpPr>
        <p:spPr>
          <a:xfrm>
            <a:off x="225287" y="166568"/>
            <a:ext cx="5870713" cy="6863417"/>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2:31 Yea, thus prophesied Joseph, I am sure of this thing, even as I am sure of the promise of Moses; for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 hath said unto me, I will preserve thy seed forever.</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32 And the Lord hath said</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I will raise up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Moses, and I will give power unto him in a rod;</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33 And I will give judgment unto him in writing.</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34 Yet I will not loose his tongue, that he shall speak much</a:t>
            </a:r>
            <a:r>
              <a:rPr lang="en-US" sz="1100" dirty="0">
                <a:latin typeface="Calibri" panose="020F0502020204030204" pitchFamily="34" charset="0"/>
                <a:ea typeface="Calibri" panose="020F0502020204030204" pitchFamily="34" charset="0"/>
                <a:cs typeface="Times New Roman" panose="02020603050405020304" pitchFamily="18" charset="0"/>
              </a:rPr>
              <a:t>; for I will not make him mighty in speaking.</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35 But I will write unto him my law by the finger of mine own hand; and I will make a spokesman for him.</a:t>
            </a:r>
          </a:p>
          <a:p>
            <a:r>
              <a:rPr lang="en-US" sz="1100" dirty="0">
                <a:latin typeface="Calibri" panose="020F0502020204030204" pitchFamily="34" charset="0"/>
                <a:ea typeface="Calibri" panose="020F0502020204030204" pitchFamily="34" charset="0"/>
                <a:cs typeface="Times New Roman" panose="02020603050405020304" pitchFamily="18" charset="0"/>
              </a:rPr>
              <a:t>36 And the Lord said unto me also, I will raise up unto the fruit of thy loins,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I will make for him a spokesman.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2Ne 2:37 And I, behold, I will give unto him that he shall write the writing of the fruit of thy loins unto the fruit of thy loins; and the spokesman of thy loins shall declare it.</a:t>
            </a:r>
          </a:p>
          <a:p>
            <a:r>
              <a:rPr lang="en-US" sz="1100" dirty="0">
                <a:latin typeface="Calibri" panose="020F0502020204030204" pitchFamily="34" charset="0"/>
                <a:ea typeface="Calibri" panose="020F0502020204030204" pitchFamily="34" charset="0"/>
                <a:cs typeface="Times New Roman" panose="02020603050405020304" pitchFamily="18" charset="0"/>
              </a:rPr>
              <a:t>2Ne 2:38 And the words which he shall write shall be the words which are expedient in my wisdom should go forth unto the fruit of thy loins.</a:t>
            </a:r>
          </a:p>
          <a:p>
            <a:r>
              <a:rPr lang="en-US" sz="1100" dirty="0">
                <a:latin typeface="Calibri" panose="020F0502020204030204" pitchFamily="34" charset="0"/>
                <a:ea typeface="Calibri" panose="020F0502020204030204" pitchFamily="34" charset="0"/>
                <a:cs typeface="Times New Roman" panose="02020603050405020304" pitchFamily="18" charset="0"/>
              </a:rPr>
              <a:t>2Ne 2:39 And it shall be as if the fruit of thy loins had cried unto them from the dust; for I know their faith.</a:t>
            </a:r>
          </a:p>
          <a:p>
            <a:r>
              <a:rPr lang="en-US" sz="1100" dirty="0">
                <a:latin typeface="Calibri" panose="020F0502020204030204" pitchFamily="34" charset="0"/>
                <a:ea typeface="Calibri" panose="020F0502020204030204" pitchFamily="34" charset="0"/>
                <a:cs typeface="Times New Roman" panose="02020603050405020304" pitchFamily="18" charset="0"/>
              </a:rPr>
              <a:t>2Ne 2:40 And they shall cry from the dust, yea, even repentance unto their brethren, even after many generations have gone by them.</a:t>
            </a:r>
          </a:p>
          <a:p>
            <a:r>
              <a:rPr lang="en-US" sz="1100" dirty="0">
                <a:latin typeface="Calibri" panose="020F0502020204030204" pitchFamily="34" charset="0"/>
                <a:ea typeface="Calibri" panose="020F0502020204030204" pitchFamily="34" charset="0"/>
                <a:cs typeface="Times New Roman" panose="02020603050405020304" pitchFamily="18" charset="0"/>
              </a:rPr>
              <a:t>2Ne 2:41 And it shall come to pass that their cry shall go, even according to the </a:t>
            </a:r>
            <a:r>
              <a:rPr lang="en-US" sz="1100" dirty="0" err="1">
                <a:latin typeface="Calibri" panose="020F0502020204030204" pitchFamily="34" charset="0"/>
                <a:ea typeface="Calibri" panose="020F0502020204030204" pitchFamily="34" charset="0"/>
                <a:cs typeface="Times New Roman" panose="02020603050405020304" pitchFamily="18" charset="0"/>
              </a:rPr>
              <a:t>simpleness</a:t>
            </a:r>
            <a:r>
              <a:rPr lang="en-US" sz="1100" dirty="0">
                <a:latin typeface="Calibri" panose="020F0502020204030204" pitchFamily="34" charset="0"/>
                <a:ea typeface="Calibri" panose="020F0502020204030204" pitchFamily="34" charset="0"/>
                <a:cs typeface="Times New Roman" panose="02020603050405020304" pitchFamily="18" charset="0"/>
              </a:rPr>
              <a:t> of their words.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Rectangle 3">
            <a:extLst>
              <a:ext uri="{FF2B5EF4-FFF2-40B4-BE49-F238E27FC236}">
                <a16:creationId xmlns:a16="http://schemas.microsoft.com/office/drawing/2014/main" id="{C897B106-52A1-4CAC-8E7E-034C6A11C23A}"/>
              </a:ext>
            </a:extLst>
          </p:cNvPr>
          <p:cNvSpPr/>
          <p:nvPr/>
        </p:nvSpPr>
        <p:spPr>
          <a:xfrm>
            <a:off x="6188765" y="0"/>
            <a:ext cx="6003235" cy="5339923"/>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Gen 50:34 And the Lord </a:t>
            </a:r>
            <a:r>
              <a:rPr lang="en-US" sz="1100"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sware</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unto Joseph that he would preserve his seed forever,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saying</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I will raise up Moses, and a rod shall be in his hand; </a:t>
            </a:r>
            <a:r>
              <a:rPr lang="en-US" sz="1100" dirty="0">
                <a:latin typeface="Calibri" panose="020F0502020204030204" pitchFamily="34" charset="0"/>
                <a:ea typeface="Calibri" panose="020F0502020204030204" pitchFamily="34" charset="0"/>
                <a:cs typeface="Times New Roman" panose="02020603050405020304" pitchFamily="18" charset="0"/>
              </a:rPr>
              <a:t>and he shall gather together my people, and he shall lead them as a flock; and he shall smite the waters of the Red Sea with his rod.</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35 And he shall have judgment and shall write the word of the Lord.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not speak many words,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for I will write unto him my law by the finger of mine own hand. And I will make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 spokesman for him,</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and his name shall be called Aaron</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00FFFF"/>
                </a:highlight>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36 And it shall be done unto thee in the last days also, even as I have sworn. Therefore, Joseph said unto his brethren, God will surely visit you and bring you out of this land unto the land which he </a:t>
            </a:r>
            <a:r>
              <a:rPr lang="en-US" sz="1100" dirty="0" err="1">
                <a:latin typeface="Calibri" panose="020F0502020204030204" pitchFamily="34" charset="0"/>
                <a:ea typeface="Calibri" panose="020F0502020204030204" pitchFamily="34" charset="0"/>
                <a:cs typeface="Times New Roman" panose="02020603050405020304" pitchFamily="18" charset="0"/>
              </a:rPr>
              <a:t>sware</a:t>
            </a:r>
            <a:r>
              <a:rPr lang="en-US" sz="1100" dirty="0">
                <a:latin typeface="Calibri" panose="020F0502020204030204" pitchFamily="34" charset="0"/>
                <a:ea typeface="Calibri" panose="020F0502020204030204" pitchFamily="34" charset="0"/>
                <a:cs typeface="Times New Roman" panose="02020603050405020304" pitchFamily="18" charset="0"/>
              </a:rPr>
              <a:t> unto Abraham, and unto Isaac, and to Jacob.</a:t>
            </a:r>
          </a:p>
          <a:p>
            <a:r>
              <a:rPr lang="en-US" sz="1100" dirty="0">
                <a:latin typeface="Calibri" panose="020F0502020204030204" pitchFamily="34" charset="0"/>
                <a:ea typeface="Calibri" panose="020F0502020204030204" pitchFamily="34" charset="0"/>
                <a:cs typeface="Times New Roman" panose="02020603050405020304" pitchFamily="18" charset="0"/>
              </a:rPr>
              <a:t>37 And Joseph confirmed many other things unto his brethren and took an oath of the children of Israel, saying unto them, God will surely visit you, and ye shall carry up my bones from hence.</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7" name="Rectangle 6">
            <a:extLst>
              <a:ext uri="{FF2B5EF4-FFF2-40B4-BE49-F238E27FC236}">
                <a16:creationId xmlns:a16="http://schemas.microsoft.com/office/drawing/2014/main" id="{F85717BA-EEE1-4AB2-83E4-A0F6AFB64B5B}"/>
              </a:ext>
            </a:extLst>
          </p:cNvPr>
          <p:cNvSpPr/>
          <p:nvPr/>
        </p:nvSpPr>
        <p:spPr>
          <a:xfrm>
            <a:off x="9105900" y="1093573"/>
            <a:ext cx="3086100" cy="2637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Right 4">
            <a:extLst>
              <a:ext uri="{FF2B5EF4-FFF2-40B4-BE49-F238E27FC236}">
                <a16:creationId xmlns:a16="http://schemas.microsoft.com/office/drawing/2014/main" id="{C2CA5427-EC1B-4194-B143-B4508F91DED8}"/>
              </a:ext>
            </a:extLst>
          </p:cNvPr>
          <p:cNvSpPr/>
          <p:nvPr/>
        </p:nvSpPr>
        <p:spPr>
          <a:xfrm rot="5095112">
            <a:off x="-697216" y="4585491"/>
            <a:ext cx="3586421" cy="893548"/>
          </a:xfrm>
          <a:prstGeom prst="rightArrow">
            <a:avLst>
              <a:gd name="adj1" fmla="val 50000"/>
              <a:gd name="adj2" fmla="val 720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9F2C74C-7AA3-4143-A894-240F9774CF76}"/>
              </a:ext>
            </a:extLst>
          </p:cNvPr>
          <p:cNvPicPr>
            <a:picLocks noChangeAspect="1"/>
          </p:cNvPicPr>
          <p:nvPr/>
        </p:nvPicPr>
        <p:blipFill>
          <a:blip r:embed="rId2"/>
          <a:stretch>
            <a:fillRect/>
          </a:stretch>
        </p:blipFill>
        <p:spPr>
          <a:xfrm rot="6330279">
            <a:off x="3363594" y="2569134"/>
            <a:ext cx="4784979" cy="4469061"/>
          </a:xfrm>
          <a:prstGeom prst="rect">
            <a:avLst/>
          </a:prstGeom>
        </p:spPr>
      </p:pic>
      <p:sp>
        <p:nvSpPr>
          <p:cNvPr id="9" name="TextBox 8">
            <a:extLst>
              <a:ext uri="{FF2B5EF4-FFF2-40B4-BE49-F238E27FC236}">
                <a16:creationId xmlns:a16="http://schemas.microsoft.com/office/drawing/2014/main" id="{D976C397-5480-4DE9-9E98-53B9FD09080C}"/>
              </a:ext>
            </a:extLst>
          </p:cNvPr>
          <p:cNvSpPr txBox="1"/>
          <p:nvPr/>
        </p:nvSpPr>
        <p:spPr>
          <a:xfrm>
            <a:off x="1650875" y="6396335"/>
            <a:ext cx="1361410" cy="461665"/>
          </a:xfrm>
          <a:prstGeom prst="rect">
            <a:avLst/>
          </a:prstGeom>
          <a:noFill/>
        </p:spPr>
        <p:txBody>
          <a:bodyPr wrap="square" rtlCol="0">
            <a:spAutoFit/>
          </a:bodyPr>
          <a:lstStyle/>
          <a:p>
            <a:r>
              <a:rPr lang="en-US" sz="2400" b="1" dirty="0"/>
              <a:t>D&amp;C 27</a:t>
            </a:r>
          </a:p>
        </p:txBody>
      </p:sp>
    </p:spTree>
    <p:extLst>
      <p:ext uri="{BB962C8B-B14F-4D97-AF65-F5344CB8AC3E}">
        <p14:creationId xmlns:p14="http://schemas.microsoft.com/office/powerpoint/2010/main" val="25016858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7450D1-EE34-4AEA-A5A8-68923882AECF}"/>
              </a:ext>
            </a:extLst>
          </p:cNvPr>
          <p:cNvSpPr/>
          <p:nvPr/>
        </p:nvSpPr>
        <p:spPr>
          <a:xfrm>
            <a:off x="397565" y="2568189"/>
            <a:ext cx="11396870" cy="3416320"/>
          </a:xfrm>
          <a:prstGeom prst="rect">
            <a:avLst/>
          </a:prstGeom>
        </p:spPr>
        <p:txBody>
          <a:bodyPr wrap="square">
            <a:spAutoFit/>
          </a:bodyPr>
          <a:lstStyle/>
          <a:p>
            <a:r>
              <a:rPr lang="en-US" dirty="0"/>
              <a:t>D&amp;C 27:1 Behold, I say unto thee, Oliver, that it shall be given unto thee that thou shalt be heard by the church in all things whatsoever thou shalt teach them by the Comforter concerning the revelations and commandments which I have given.</a:t>
            </a:r>
          </a:p>
          <a:p>
            <a:r>
              <a:rPr lang="en-US" dirty="0"/>
              <a:t>D&amp;C 27:2a But behold, verily, verily, I say unto thee, </a:t>
            </a:r>
            <a:r>
              <a:rPr lang="en-US" dirty="0">
                <a:highlight>
                  <a:srgbClr val="FFFF00"/>
                </a:highlight>
              </a:rPr>
              <a:t>No one shall be appointed to receive commandments and revelations in this church excepting my servant Joseph Smith, Jr., for he </a:t>
            </a:r>
            <a:r>
              <a:rPr lang="en-US" dirty="0" err="1">
                <a:highlight>
                  <a:srgbClr val="FFFF00"/>
                </a:highlight>
              </a:rPr>
              <a:t>receiveth</a:t>
            </a:r>
            <a:r>
              <a:rPr lang="en-US" dirty="0">
                <a:highlight>
                  <a:srgbClr val="FFFF00"/>
                </a:highlight>
              </a:rPr>
              <a:t> them, even as Moses;</a:t>
            </a:r>
          </a:p>
          <a:p>
            <a:r>
              <a:rPr lang="en-US" dirty="0"/>
              <a:t>D&amp;C 27:2b </a:t>
            </a:r>
            <a:r>
              <a:rPr lang="en-US" dirty="0">
                <a:highlight>
                  <a:srgbClr val="FFFF00"/>
                </a:highlight>
              </a:rPr>
              <a:t>and thou [Oliver] shalt be obedient unto the things which I shall give unto him, even as Aaron, to declare faithfully the commandments and revelations with power and authority unto the church</a:t>
            </a:r>
            <a:r>
              <a:rPr lang="en-US" dirty="0"/>
              <a:t>.</a:t>
            </a:r>
          </a:p>
          <a:p>
            <a:r>
              <a:rPr lang="en-US" dirty="0"/>
              <a:t>D&amp;C 27:2c And if thou art led at any time by the Comforter to speak or teach, or at all times by the way of commandment unto the church, thou mayest do it.</a:t>
            </a:r>
          </a:p>
          <a:p>
            <a:r>
              <a:rPr lang="en-US" dirty="0"/>
              <a:t>D&amp;C 27:2d But </a:t>
            </a:r>
            <a:r>
              <a:rPr lang="en-US" u="sng" dirty="0"/>
              <a:t>thou shalt not write by way of commandment</a:t>
            </a:r>
            <a:r>
              <a:rPr lang="en-US" dirty="0"/>
              <a:t>, but by wisdom; and thou shalt not command him who is at thy head and at the head of the church, for I have given him the keys of the mysteries and the revelations, which are sealed, until I shall appoint unto them another in his stead.</a:t>
            </a:r>
          </a:p>
        </p:txBody>
      </p:sp>
      <p:sp>
        <p:nvSpPr>
          <p:cNvPr id="3" name="Rectangle 2">
            <a:extLst>
              <a:ext uri="{FF2B5EF4-FFF2-40B4-BE49-F238E27FC236}">
                <a16:creationId xmlns:a16="http://schemas.microsoft.com/office/drawing/2014/main" id="{5E3F91DB-A48E-4FD0-AE88-88B2C71BEF22}"/>
              </a:ext>
            </a:extLst>
          </p:cNvPr>
          <p:cNvSpPr/>
          <p:nvPr/>
        </p:nvSpPr>
        <p:spPr>
          <a:xfrm>
            <a:off x="278295" y="595195"/>
            <a:ext cx="7885044" cy="1846659"/>
          </a:xfrm>
          <a:prstGeom prst="rect">
            <a:avLst/>
          </a:prstGeom>
        </p:spPr>
        <p:txBody>
          <a:bodyPr wrap="square">
            <a:spAutoFit/>
          </a:bodyPr>
          <a:lstStyle/>
          <a:p>
            <a:r>
              <a:rPr lang="en-US" sz="2400" dirty="0"/>
              <a:t>Section 27</a:t>
            </a:r>
          </a:p>
          <a:p>
            <a:pPr lvl="1"/>
            <a:r>
              <a:rPr lang="en-US" i="1" dirty="0"/>
              <a:t>August or September, 1830-Fayette, New York. Revelation received for Oliver Cowdery concerning his brother-in-law Hiram Page. Hiram had presented purported revelations through use of a "peep stone." This was causing dissension among members of the church, including Cowdery and the Whitmer family. Oliver was given responsibility to settle the situation.</a:t>
            </a:r>
          </a:p>
        </p:txBody>
      </p:sp>
    </p:spTree>
    <p:extLst>
      <p:ext uri="{BB962C8B-B14F-4D97-AF65-F5344CB8AC3E}">
        <p14:creationId xmlns:p14="http://schemas.microsoft.com/office/powerpoint/2010/main" val="2624281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287E4C-E24C-40E0-BAA2-6DC5CF5D85AC}"/>
              </a:ext>
            </a:extLst>
          </p:cNvPr>
          <p:cNvSpPr/>
          <p:nvPr/>
        </p:nvSpPr>
        <p:spPr>
          <a:xfrm>
            <a:off x="251791" y="249375"/>
            <a:ext cx="5592418" cy="6355586"/>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2:1 And now, I speak unto you, Joseph, my last born.</a:t>
            </a:r>
          </a:p>
          <a:p>
            <a:r>
              <a:rPr lang="en-US" sz="1100" dirty="0">
                <a:latin typeface="Calibri" panose="020F0502020204030204" pitchFamily="34" charset="0"/>
                <a:ea typeface="Calibri" panose="020F0502020204030204" pitchFamily="34" charset="0"/>
                <a:cs typeface="Times New Roman" panose="02020603050405020304" pitchFamily="18" charset="0"/>
              </a:rPr>
              <a:t>2 Thou </a:t>
            </a:r>
            <a:r>
              <a:rPr lang="en-US" sz="1100" dirty="0" err="1">
                <a:latin typeface="Calibri" panose="020F0502020204030204" pitchFamily="34" charset="0"/>
                <a:ea typeface="Calibri" panose="020F0502020204030204" pitchFamily="34" charset="0"/>
                <a:cs typeface="Times New Roman" panose="02020603050405020304" pitchFamily="18" charset="0"/>
              </a:rPr>
              <a:t>wast</a:t>
            </a:r>
            <a:r>
              <a:rPr lang="en-US" sz="1100" dirty="0">
                <a:latin typeface="Calibri" panose="020F0502020204030204" pitchFamily="34" charset="0"/>
                <a:ea typeface="Calibri" panose="020F0502020204030204" pitchFamily="34" charset="0"/>
                <a:cs typeface="Times New Roman" panose="02020603050405020304" pitchFamily="18" charset="0"/>
              </a:rPr>
              <a:t> born in the wilderness of mine afflictions; yea, in the days of my greatest sorrow did thy mother bear thee.</a:t>
            </a:r>
          </a:p>
          <a:p>
            <a:r>
              <a:rPr lang="en-US" sz="1100" dirty="0">
                <a:latin typeface="Calibri" panose="020F0502020204030204" pitchFamily="34" charset="0"/>
                <a:ea typeface="Calibri" panose="020F0502020204030204" pitchFamily="34" charset="0"/>
                <a:cs typeface="Times New Roman" panose="02020603050405020304" pitchFamily="18" charset="0"/>
              </a:rPr>
              <a:t>3 And may the Lord consecrate also unto thee this land, which is a most precious land, for thine inheritance and the inheritance of thy seed with thy brethren, for thy security forever--if it so be that ye shall keep the commandments of the Holy One of Israel.</a:t>
            </a:r>
          </a:p>
          <a:p>
            <a:r>
              <a:rPr lang="en-US" sz="1100" dirty="0">
                <a:latin typeface="Calibri" panose="020F0502020204030204" pitchFamily="34" charset="0"/>
                <a:ea typeface="Calibri" panose="020F0502020204030204" pitchFamily="34" charset="0"/>
                <a:cs typeface="Times New Roman" panose="02020603050405020304" pitchFamily="18" charset="0"/>
              </a:rPr>
              <a:t>4 And now, Joseph, my last born, whom I have brought out of the wilderness of mine afflictions, may the Lord bless thee forever, for thy seed shall not utterly be destroyed.</a:t>
            </a:r>
          </a:p>
          <a:p>
            <a:r>
              <a:rPr lang="en-US" sz="1100" dirty="0">
                <a:latin typeface="Calibri" panose="020F0502020204030204" pitchFamily="34" charset="0"/>
                <a:ea typeface="Calibri" panose="020F0502020204030204" pitchFamily="34" charset="0"/>
                <a:cs typeface="Times New Roman" panose="02020603050405020304" pitchFamily="18" charset="0"/>
              </a:rPr>
              <a:t>5 For behold, thou art the fruit of my loins; and I am a descendant of Joseph, who was carried captive into Egypt.</a:t>
            </a:r>
          </a:p>
          <a:p>
            <a:r>
              <a:rPr lang="en-US" sz="1100" dirty="0">
                <a:latin typeface="Calibri" panose="020F0502020204030204" pitchFamily="34" charset="0"/>
                <a:ea typeface="Calibri" panose="020F0502020204030204" pitchFamily="34" charset="0"/>
                <a:cs typeface="Times New Roman" panose="02020603050405020304" pitchFamily="18" charset="0"/>
              </a:rPr>
              <a:t>6 And great were the covenants of the Lord which he made unto Joseph; wherefore</a:t>
            </a:r>
            <a:r>
              <a:rPr lang="en-US" sz="1100" b="1" dirty="0">
                <a:latin typeface="Calibri" panose="020F0502020204030204" pitchFamily="34" charset="0"/>
                <a:ea typeface="Calibri" panose="020F0502020204030204" pitchFamily="34" charset="0"/>
                <a:cs typeface="Times New Roman" panose="02020603050405020304" pitchFamily="18" charset="0"/>
              </a:rPr>
              <a:t>, </a:t>
            </a:r>
            <a:r>
              <a:rPr lang="en-US" sz="11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Joseph truly saw our day.</a:t>
            </a:r>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7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he obtained a promise of the Lord</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that out of the fruit of his loins the Lord God would raise up a righteous branch unto the house of Israel</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8 </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Not the Messiah</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but </a:t>
            </a:r>
            <a:r>
              <a:rPr lang="en-US" sz="11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a branch which was to be broken off</a:t>
            </a:r>
            <a:r>
              <a:rPr lang="en-US" sz="1100" dirty="0">
                <a:latin typeface="Calibri" panose="020F0502020204030204" pitchFamily="34" charset="0"/>
                <a:ea typeface="Calibri" panose="020F0502020204030204" pitchFamily="34" charset="0"/>
                <a:cs typeface="Times New Roman" panose="02020603050405020304" pitchFamily="18" charset="0"/>
              </a:rPr>
              <a:t>, nevertheless,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to be remembered in the covenants of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9 That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Messiah should be made manifest unto them in the latter days, in the spirit of power, unto the bringing of them out of darkness unto light, yea, out of hidden darkness and out of captivity unto freedom</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10 For Joseph truly testified, saying,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 seer shall the Lord, my God, raise up, who shall be a choice seer unto the fruit of my loins.</a:t>
            </a:r>
          </a:p>
          <a:p>
            <a:r>
              <a:rPr lang="en-US" sz="1100" dirty="0">
                <a:latin typeface="Calibri" panose="020F0502020204030204" pitchFamily="34" charset="0"/>
                <a:ea typeface="Calibri" panose="020F0502020204030204" pitchFamily="34" charset="0"/>
                <a:cs typeface="Times New Roman" panose="02020603050405020304" pitchFamily="18" charset="0"/>
              </a:rPr>
              <a:t>11 Yea, Joseph truly said,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Thus saith the Lord unto me: A choice seer will I raise up out of the fruit of thy loins; and he shall be esteemed highly among the fruit of thy loins.</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12 And unto him will I give commandment, that he shall do a work for the fruit of thy loins, his brethren, which shall be of great worth unto them, even to the bringing of them to the knowledge of the covenants which I have made with thy fathers.</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13 And I will give unto him a commandment, that he shall do none other work save the work which I shall command him.</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2Ne 2:14 And I will make him great in mine eyes, for he shall do my work.</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0D8F8AD-1CAD-4700-8260-6800B6D8F85B}"/>
              </a:ext>
            </a:extLst>
          </p:cNvPr>
          <p:cNvSpPr/>
          <p:nvPr/>
        </p:nvSpPr>
        <p:spPr>
          <a:xfrm>
            <a:off x="5844209" y="1598406"/>
            <a:ext cx="6347791" cy="5001369"/>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Gen 50:24 And Joseph [of Egypt] said unto his brethren, I die and go unto my fathers; and I go down to my grave with joy. The God of my father Jacob be with you, to deliver you out of affliction in the days of your bondage; for </a:t>
            </a:r>
            <a:r>
              <a:rPr lang="en-US" sz="11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 hath visited me</a:t>
            </a:r>
            <a:r>
              <a:rPr lang="en-US" sz="1100" b="1" dirty="0">
                <a:latin typeface="Calibri" panose="020F0502020204030204" pitchFamily="34" charset="0"/>
                <a:ea typeface="Calibri" panose="020F0502020204030204" pitchFamily="34" charset="0"/>
                <a:cs typeface="Times New Roman" panose="02020603050405020304" pitchFamily="18" charset="0"/>
              </a:rPr>
              <a:t>,</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 I have obtained a promise of the Lord that out of the fruit of my loins the Lord God will raise up a righteous branch out of my loins</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and unto thee [his brethren], whom my father Jacob hath named Israel, a prophet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not the Messiah who is called </a:t>
            </a:r>
            <a:r>
              <a:rPr lang="en-US" sz="1100" i="1"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Shilo</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a:t>
            </a:r>
          </a:p>
          <a:p>
            <a:pPr marL="457200" marR="0" indent="45720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and this prophet shall deliver my people out of Egypt in the days of thy bondage.</a:t>
            </a:r>
          </a:p>
          <a:p>
            <a:r>
              <a:rPr lang="en-US" sz="1100" dirty="0">
                <a:latin typeface="Calibri" panose="020F0502020204030204" pitchFamily="34" charset="0"/>
                <a:ea typeface="Calibri" panose="020F0502020204030204" pitchFamily="34" charset="0"/>
                <a:cs typeface="Times New Roman" panose="02020603050405020304" pitchFamily="18" charset="0"/>
              </a:rPr>
              <a:t>25 And it shall come to pass that they shall be scattered again; and </a:t>
            </a:r>
            <a:r>
              <a:rPr lang="en-US" sz="11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a branch shall be broken off</a:t>
            </a:r>
            <a:r>
              <a:rPr lang="en-US" sz="1100" dirty="0">
                <a:latin typeface="Calibri" panose="020F0502020204030204" pitchFamily="34" charset="0"/>
                <a:ea typeface="Calibri" panose="020F0502020204030204" pitchFamily="34" charset="0"/>
                <a:cs typeface="Times New Roman" panose="02020603050405020304" pitchFamily="18" charset="0"/>
              </a:rPr>
              <a:t> and shall be carried into a far country; nevertheless,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they shall be remembered in the covenants of the Lord</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when the Messiah cometh; for he shall be made manifest unto them in the latter days, in the Spirit of power, and shall bring them out of darkness into light--out of hidden darkness and out of captivity unto freedom.</a:t>
            </a: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26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 seer shall the Lord my God raise up, who shall be a choice seer unto the fruit of my loins.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27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Thus saith the Lord God of my fathers unto me, A choice seer will I raise up out of the fruit of thy loins, and he shall be esteemed highly among the fruit of thy loins;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unto him will I give commandment that he shall do a work for the fruit of thy loins, his brethren.</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28 And he shall bring them to the knowledge of the covenants which I have made with thy fathers;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do whatsoever work I shall command him.</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29 And I will make him great in mine eyes, for he shall do my work;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3128307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2E43F7-7484-4B5D-897B-2E67BF94A029}"/>
              </a:ext>
            </a:extLst>
          </p:cNvPr>
          <p:cNvSpPr/>
          <p:nvPr/>
        </p:nvSpPr>
        <p:spPr>
          <a:xfrm>
            <a:off x="636105" y="356483"/>
            <a:ext cx="5459895" cy="4662815"/>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2:42 Because of their faith, their words shall proceed forth out of my mouth unto their brethren, who are the fruit of thy loins;</a:t>
            </a:r>
          </a:p>
          <a:p>
            <a:r>
              <a:rPr lang="en-US" sz="1100" dirty="0">
                <a:latin typeface="Calibri" panose="020F0502020204030204" pitchFamily="34" charset="0"/>
                <a:ea typeface="Calibri" panose="020F0502020204030204" pitchFamily="34" charset="0"/>
                <a:cs typeface="Times New Roman" panose="02020603050405020304" pitchFamily="18" charset="0"/>
              </a:rPr>
              <a:t>2Ne 2:43 And the weakness of their words will I make strong in their faith, unto the remembering of my covenant which I made unto thy fathers.</a:t>
            </a:r>
          </a:p>
          <a:p>
            <a:r>
              <a:rPr lang="en-US" sz="1100" dirty="0">
                <a:latin typeface="Calibri" panose="020F0502020204030204" pitchFamily="34" charset="0"/>
                <a:ea typeface="Calibri" panose="020F0502020204030204" pitchFamily="34" charset="0"/>
                <a:cs typeface="Times New Roman" panose="02020603050405020304" pitchFamily="18" charset="0"/>
              </a:rPr>
              <a:t>2Ne 2:44 And now, behold, my son Joseph, after this manner did my father of old prophesy.</a:t>
            </a:r>
          </a:p>
          <a:p>
            <a:r>
              <a:rPr lang="en-US" sz="1100" dirty="0">
                <a:latin typeface="Calibri" panose="020F0502020204030204" pitchFamily="34" charset="0"/>
                <a:ea typeface="Calibri" panose="020F0502020204030204" pitchFamily="34" charset="0"/>
                <a:cs typeface="Times New Roman" panose="02020603050405020304" pitchFamily="18" charset="0"/>
              </a:rPr>
              <a:t>2Ne 2:45 Wherefore, because of this covenant thou art blessed, for thy seed shall not be destroyed, for they shall hearken unto the words of the book.</a:t>
            </a:r>
          </a:p>
          <a:p>
            <a:r>
              <a:rPr lang="en-US" sz="1100" dirty="0">
                <a:latin typeface="Calibri" panose="020F0502020204030204" pitchFamily="34" charset="0"/>
                <a:ea typeface="Calibri" panose="020F0502020204030204" pitchFamily="34" charset="0"/>
                <a:cs typeface="Times New Roman" panose="02020603050405020304" pitchFamily="18" charset="0"/>
              </a:rPr>
              <a:t>2Ne 2:46 And there shall rise up one mighty among them, who shall do much good, both in word and in deed, being an instrument in the hands of God, with exceeding faith,</a:t>
            </a:r>
          </a:p>
          <a:p>
            <a:r>
              <a:rPr lang="en-US" sz="1100" dirty="0">
                <a:latin typeface="Calibri" panose="020F0502020204030204" pitchFamily="34" charset="0"/>
                <a:ea typeface="Calibri" panose="020F0502020204030204" pitchFamily="34" charset="0"/>
                <a:cs typeface="Times New Roman" panose="02020603050405020304" pitchFamily="18" charset="0"/>
              </a:rPr>
              <a:t>2Ne 2:47 To work mighty wonders and do that thing which is great in the sight of God, unto the bringing to pass much restoration unto the house of Israel and unto the seed of thy brethren.</a:t>
            </a:r>
          </a:p>
          <a:p>
            <a:r>
              <a:rPr lang="en-US" sz="1100" dirty="0">
                <a:latin typeface="Calibri" panose="020F0502020204030204" pitchFamily="34" charset="0"/>
                <a:ea typeface="Calibri" panose="020F0502020204030204" pitchFamily="34" charset="0"/>
                <a:cs typeface="Times New Roman" panose="02020603050405020304" pitchFamily="18" charset="0"/>
              </a:rPr>
              <a:t>2Ne 2:48 And now, blessed art thou, Joseph.</a:t>
            </a:r>
          </a:p>
          <a:p>
            <a:r>
              <a:rPr lang="en-US" sz="1100" dirty="0">
                <a:latin typeface="Calibri" panose="020F0502020204030204" pitchFamily="34" charset="0"/>
                <a:ea typeface="Calibri" panose="020F0502020204030204" pitchFamily="34" charset="0"/>
                <a:cs typeface="Times New Roman" panose="02020603050405020304" pitchFamily="18" charset="0"/>
              </a:rPr>
              <a:t>2Ne 2:49 Behold, thou art little; wherefore, hearken unto the words of thy brother Nephi, and it shall be done unto thee, even according to the words which I have spoken.</a:t>
            </a:r>
          </a:p>
          <a:p>
            <a:r>
              <a:rPr lang="en-US" sz="1100" dirty="0">
                <a:latin typeface="Calibri" panose="020F0502020204030204" pitchFamily="34" charset="0"/>
                <a:ea typeface="Calibri" panose="020F0502020204030204" pitchFamily="34" charset="0"/>
                <a:cs typeface="Times New Roman" panose="02020603050405020304" pitchFamily="18" charset="0"/>
              </a:rPr>
              <a:t>2Ne 2:50 Remember the words of thy dying father. Amen.</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2Ne 3:1 And now, I, Nephi, speak concerning the prophecies of which my father hath spoken concerning Joseph, who was carried into Egypt:</a:t>
            </a:r>
          </a:p>
          <a:p>
            <a:r>
              <a:rPr lang="en-US" sz="1100" dirty="0">
                <a:latin typeface="Calibri" panose="020F0502020204030204" pitchFamily="34" charset="0"/>
                <a:ea typeface="Calibri" panose="020F0502020204030204" pitchFamily="34" charset="0"/>
                <a:cs typeface="Times New Roman" panose="02020603050405020304" pitchFamily="18" charset="0"/>
              </a:rPr>
              <a:t>2Ne 3:2 For behold, he truly prophesied concerning all his seed.</a:t>
            </a:r>
          </a:p>
          <a:p>
            <a:r>
              <a:rPr lang="en-US" sz="1100" dirty="0">
                <a:latin typeface="Calibri" panose="020F0502020204030204" pitchFamily="34" charset="0"/>
                <a:ea typeface="Calibri" panose="020F0502020204030204" pitchFamily="34" charset="0"/>
                <a:cs typeface="Times New Roman" panose="02020603050405020304" pitchFamily="18" charset="0"/>
              </a:rPr>
              <a:t>2Ne 3:3 </a:t>
            </a:r>
            <a:r>
              <a:rPr lang="en-US" sz="1100" u="sng" dirty="0">
                <a:latin typeface="Calibri" panose="020F0502020204030204" pitchFamily="34" charset="0"/>
                <a:ea typeface="Calibri" panose="020F0502020204030204" pitchFamily="34" charset="0"/>
                <a:cs typeface="Times New Roman" panose="02020603050405020304" pitchFamily="18" charset="0"/>
              </a:rPr>
              <a:t>And the prophecies which he wrote, there are not many greater.</a:t>
            </a:r>
          </a:p>
          <a:p>
            <a:r>
              <a:rPr lang="en-US" sz="1100" dirty="0">
                <a:latin typeface="Calibri" panose="020F0502020204030204" pitchFamily="34" charset="0"/>
                <a:ea typeface="Calibri" panose="020F0502020204030204" pitchFamily="34" charset="0"/>
                <a:cs typeface="Times New Roman" panose="02020603050405020304" pitchFamily="18" charset="0"/>
              </a:rPr>
              <a:t>2Ne 3:4 And he prophesied concerning us and our future generations;</a:t>
            </a:r>
          </a:p>
          <a:p>
            <a:r>
              <a:rPr lang="en-US" sz="1100" dirty="0">
                <a:latin typeface="Calibri" panose="020F0502020204030204" pitchFamily="34" charset="0"/>
                <a:ea typeface="Calibri" panose="020F0502020204030204" pitchFamily="34" charset="0"/>
                <a:cs typeface="Times New Roman" panose="02020603050405020304" pitchFamily="18" charset="0"/>
              </a:rPr>
              <a:t>2Ne 3:5 And </a:t>
            </a:r>
            <a:r>
              <a:rPr lang="en-US" sz="1100" b="1"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they are written upon the plates of brass.</a:t>
            </a:r>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0EE85C37-FFB9-4C81-A0DA-DA0E7B2BC256}"/>
              </a:ext>
            </a:extLst>
          </p:cNvPr>
          <p:cNvPicPr>
            <a:picLocks noChangeAspect="1"/>
          </p:cNvPicPr>
          <p:nvPr/>
        </p:nvPicPr>
        <p:blipFill>
          <a:blip r:embed="rId2"/>
          <a:stretch>
            <a:fillRect/>
          </a:stretch>
        </p:blipFill>
        <p:spPr>
          <a:xfrm>
            <a:off x="8203096" y="1276751"/>
            <a:ext cx="3988904" cy="5581249"/>
          </a:xfrm>
          <a:prstGeom prst="rect">
            <a:avLst/>
          </a:prstGeom>
        </p:spPr>
      </p:pic>
      <p:pic>
        <p:nvPicPr>
          <p:cNvPr id="4" name="Picture 3">
            <a:extLst>
              <a:ext uri="{FF2B5EF4-FFF2-40B4-BE49-F238E27FC236}">
                <a16:creationId xmlns:a16="http://schemas.microsoft.com/office/drawing/2014/main" id="{2D09FF56-6309-450C-8F7C-AB5171C66425}"/>
              </a:ext>
            </a:extLst>
          </p:cNvPr>
          <p:cNvPicPr>
            <a:picLocks noChangeAspect="1"/>
          </p:cNvPicPr>
          <p:nvPr/>
        </p:nvPicPr>
        <p:blipFill>
          <a:blip r:embed="rId3"/>
          <a:stretch>
            <a:fillRect/>
          </a:stretch>
        </p:blipFill>
        <p:spPr>
          <a:xfrm>
            <a:off x="4220817" y="4480927"/>
            <a:ext cx="3173895" cy="2377073"/>
          </a:xfrm>
          <a:prstGeom prst="rect">
            <a:avLst/>
          </a:prstGeom>
        </p:spPr>
      </p:pic>
    </p:spTree>
    <p:extLst>
      <p:ext uri="{BB962C8B-B14F-4D97-AF65-F5344CB8AC3E}">
        <p14:creationId xmlns:p14="http://schemas.microsoft.com/office/powerpoint/2010/main" val="2671447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87B39-C31C-463A-9561-607D400B31BD}"/>
              </a:ext>
            </a:extLst>
          </p:cNvPr>
          <p:cNvSpPr/>
          <p:nvPr/>
        </p:nvSpPr>
        <p:spPr>
          <a:xfrm>
            <a:off x="569843" y="1443841"/>
            <a:ext cx="10972800" cy="2308324"/>
          </a:xfrm>
          <a:prstGeom prst="rect">
            <a:avLst/>
          </a:prstGeom>
        </p:spPr>
        <p:txBody>
          <a:bodyPr wrap="square">
            <a:spAutoFit/>
          </a:bodyPr>
          <a:lstStyle/>
          <a:p>
            <a:r>
              <a:rPr lang="en-US" dirty="0"/>
              <a:t>Mosiah 1:4 And he also taught them concerning the records which were </a:t>
            </a:r>
            <a:r>
              <a:rPr lang="en-US" dirty="0" err="1"/>
              <a:t>engraven</a:t>
            </a:r>
            <a:r>
              <a:rPr lang="en-US" dirty="0"/>
              <a:t> on the plates of brass, saying, My sons, I would that ye should remember that </a:t>
            </a:r>
            <a:r>
              <a:rPr lang="en-US" u="sng" dirty="0"/>
              <a:t>were it not for these plates, which contain these records and these commandments, we must have suffered in ignorance, even at this present time, not knowing the mysteries of God;</a:t>
            </a:r>
          </a:p>
          <a:p>
            <a:r>
              <a:rPr lang="en-US" dirty="0" err="1"/>
              <a:t>Mos</a:t>
            </a:r>
            <a:r>
              <a:rPr lang="en-US" dirty="0"/>
              <a:t> 1:5 For it were </a:t>
            </a:r>
            <a:r>
              <a:rPr lang="en-US" u="sng" dirty="0"/>
              <a:t>not possible that our father Lehi could have remembered all these things,</a:t>
            </a:r>
            <a:r>
              <a:rPr lang="en-US" dirty="0"/>
              <a:t> to have taught them to his children, </a:t>
            </a:r>
            <a:r>
              <a:rPr lang="en-US" u="sng" dirty="0"/>
              <a:t>except it were for the help of these plates</a:t>
            </a:r>
            <a:r>
              <a:rPr lang="en-US" dirty="0"/>
              <a:t>;</a:t>
            </a:r>
          </a:p>
          <a:p>
            <a:r>
              <a:rPr lang="en-US" dirty="0" err="1"/>
              <a:t>Mos</a:t>
            </a:r>
            <a:r>
              <a:rPr lang="en-US" dirty="0"/>
              <a:t> 1:6 For he, having been taught in the language of the Egyptians, therefore, he could read these engravings and teach them to his children, that thereby they could teach them to their children, and so fulfilling the commandments of God, even down to this present time.</a:t>
            </a:r>
          </a:p>
        </p:txBody>
      </p:sp>
      <p:sp>
        <p:nvSpPr>
          <p:cNvPr id="3" name="TextBox 2">
            <a:extLst>
              <a:ext uri="{FF2B5EF4-FFF2-40B4-BE49-F238E27FC236}">
                <a16:creationId xmlns:a16="http://schemas.microsoft.com/office/drawing/2014/main" id="{C896C69F-5D55-4F92-885A-D8628782D477}"/>
              </a:ext>
            </a:extLst>
          </p:cNvPr>
          <p:cNvSpPr txBox="1"/>
          <p:nvPr/>
        </p:nvSpPr>
        <p:spPr>
          <a:xfrm>
            <a:off x="885825" y="514350"/>
            <a:ext cx="7238969" cy="523220"/>
          </a:xfrm>
          <a:prstGeom prst="rect">
            <a:avLst/>
          </a:prstGeom>
          <a:noFill/>
        </p:spPr>
        <p:txBody>
          <a:bodyPr wrap="none" rtlCol="0">
            <a:spAutoFit/>
          </a:bodyPr>
          <a:lstStyle/>
          <a:p>
            <a:r>
              <a:rPr lang="en-US" sz="2800" dirty="0"/>
              <a:t>Why God commanded Lehi to get Plates of Brass</a:t>
            </a:r>
          </a:p>
        </p:txBody>
      </p:sp>
    </p:spTree>
    <p:extLst>
      <p:ext uri="{BB962C8B-B14F-4D97-AF65-F5344CB8AC3E}">
        <p14:creationId xmlns:p14="http://schemas.microsoft.com/office/powerpoint/2010/main" val="21219824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87B39-C31C-463A-9561-607D400B31BD}"/>
              </a:ext>
            </a:extLst>
          </p:cNvPr>
          <p:cNvSpPr/>
          <p:nvPr/>
        </p:nvSpPr>
        <p:spPr>
          <a:xfrm>
            <a:off x="569843" y="1443841"/>
            <a:ext cx="10972800" cy="2308324"/>
          </a:xfrm>
          <a:prstGeom prst="rect">
            <a:avLst/>
          </a:prstGeom>
        </p:spPr>
        <p:txBody>
          <a:bodyPr wrap="square">
            <a:spAutoFit/>
          </a:bodyPr>
          <a:lstStyle/>
          <a:p>
            <a:r>
              <a:rPr lang="en-US" dirty="0"/>
              <a:t>Mosiah 1:4 And he also taught them concerning the records which were </a:t>
            </a:r>
            <a:r>
              <a:rPr lang="en-US" dirty="0" err="1"/>
              <a:t>engraven</a:t>
            </a:r>
            <a:r>
              <a:rPr lang="en-US" dirty="0"/>
              <a:t> on the plates of brass, saying, My sons, I would that ye should remember that </a:t>
            </a:r>
            <a:r>
              <a:rPr lang="en-US" u="sng" dirty="0"/>
              <a:t>were it not for these plates, which contain these records and these commandments, we must have suffered in ignorance, even at this present time, not knowing the mysteries of God;</a:t>
            </a:r>
          </a:p>
          <a:p>
            <a:r>
              <a:rPr lang="en-US" dirty="0" err="1"/>
              <a:t>Mos</a:t>
            </a:r>
            <a:r>
              <a:rPr lang="en-US" dirty="0"/>
              <a:t> 1:5 For it were </a:t>
            </a:r>
            <a:r>
              <a:rPr lang="en-US" u="sng" dirty="0"/>
              <a:t>not possible that our father Lehi could have remembered all these things,</a:t>
            </a:r>
            <a:r>
              <a:rPr lang="en-US" dirty="0"/>
              <a:t> to have taught them to his children, </a:t>
            </a:r>
            <a:r>
              <a:rPr lang="en-US" u="sng" dirty="0"/>
              <a:t>except it were for the help of these plates</a:t>
            </a:r>
            <a:r>
              <a:rPr lang="en-US" dirty="0"/>
              <a:t>;</a:t>
            </a:r>
          </a:p>
          <a:p>
            <a:r>
              <a:rPr lang="en-US" dirty="0" err="1"/>
              <a:t>Mos</a:t>
            </a:r>
            <a:r>
              <a:rPr lang="en-US" dirty="0"/>
              <a:t> 1:6 For </a:t>
            </a:r>
            <a:r>
              <a:rPr lang="en-US" b="1" dirty="0"/>
              <a:t>he [LEHI], having been taught in the language of the Egyptians</a:t>
            </a:r>
            <a:r>
              <a:rPr lang="en-US" dirty="0"/>
              <a:t>, therefore, </a:t>
            </a:r>
            <a:r>
              <a:rPr lang="en-US" b="1" dirty="0"/>
              <a:t>he could read these engravings </a:t>
            </a:r>
            <a:r>
              <a:rPr lang="en-US" dirty="0"/>
              <a:t>and teach them to his children, that thereby they could teach them to their children, and so fulfilling the commandments of God, even down to this present time.</a:t>
            </a:r>
          </a:p>
        </p:txBody>
      </p:sp>
      <p:sp>
        <p:nvSpPr>
          <p:cNvPr id="3" name="TextBox 2">
            <a:extLst>
              <a:ext uri="{FF2B5EF4-FFF2-40B4-BE49-F238E27FC236}">
                <a16:creationId xmlns:a16="http://schemas.microsoft.com/office/drawing/2014/main" id="{C896C69F-5D55-4F92-885A-D8628782D477}"/>
              </a:ext>
            </a:extLst>
          </p:cNvPr>
          <p:cNvSpPr txBox="1"/>
          <p:nvPr/>
        </p:nvSpPr>
        <p:spPr>
          <a:xfrm>
            <a:off x="885825" y="514350"/>
            <a:ext cx="7238969" cy="523220"/>
          </a:xfrm>
          <a:prstGeom prst="rect">
            <a:avLst/>
          </a:prstGeom>
          <a:noFill/>
        </p:spPr>
        <p:txBody>
          <a:bodyPr wrap="none" rtlCol="0">
            <a:spAutoFit/>
          </a:bodyPr>
          <a:lstStyle/>
          <a:p>
            <a:r>
              <a:rPr lang="en-US" sz="2800" dirty="0"/>
              <a:t>Why God commanded Lehi to get Plates of Brass</a:t>
            </a:r>
          </a:p>
        </p:txBody>
      </p:sp>
    </p:spTree>
    <p:extLst>
      <p:ext uri="{BB962C8B-B14F-4D97-AF65-F5344CB8AC3E}">
        <p14:creationId xmlns:p14="http://schemas.microsoft.com/office/powerpoint/2010/main" val="790340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D24B6E-89CC-4121-B833-A04745B9EC12}"/>
              </a:ext>
            </a:extLst>
          </p:cNvPr>
          <p:cNvSpPr/>
          <p:nvPr/>
        </p:nvSpPr>
        <p:spPr>
          <a:xfrm>
            <a:off x="0" y="181843"/>
            <a:ext cx="12192000" cy="6124754"/>
          </a:xfrm>
          <a:prstGeom prst="rect">
            <a:avLst/>
          </a:prstGeom>
        </p:spPr>
        <p:txBody>
          <a:bodyPr wrap="square">
            <a:spAutoFit/>
          </a:bodyPr>
          <a:lstStyle/>
          <a:p>
            <a:r>
              <a:rPr lang="en-US" sz="1400" dirty="0"/>
              <a:t>1Ne 3:157 And I beheld a book, and it was carried forth among them.</a:t>
            </a:r>
          </a:p>
          <a:p>
            <a:r>
              <a:rPr lang="en-US" sz="1400" dirty="0"/>
              <a:t>1Ne 3:158 And the angel said unto me, </a:t>
            </a:r>
            <a:r>
              <a:rPr lang="en-US" sz="1400" dirty="0" err="1"/>
              <a:t>Knowest</a:t>
            </a:r>
            <a:r>
              <a:rPr lang="en-US" sz="1400" dirty="0"/>
              <a:t> thou the meaning of the book?</a:t>
            </a:r>
          </a:p>
          <a:p>
            <a:r>
              <a:rPr lang="en-US" sz="1400" dirty="0"/>
              <a:t>1Ne 3:159 And I said unto him, I know not.</a:t>
            </a:r>
          </a:p>
          <a:p>
            <a:r>
              <a:rPr lang="en-US" sz="1400" dirty="0"/>
              <a:t>1Ne 3:160 And he said, Behold, it </a:t>
            </a:r>
            <a:r>
              <a:rPr lang="en-US" sz="1400" dirty="0" err="1"/>
              <a:t>proceedeth</a:t>
            </a:r>
            <a:r>
              <a:rPr lang="en-US" sz="1400" dirty="0"/>
              <a:t> out of the mouth of a Jew; and I, Nephi, beheld it.</a:t>
            </a:r>
          </a:p>
          <a:p>
            <a:r>
              <a:rPr lang="en-US" sz="1400" dirty="0"/>
              <a:t>1Ne 3:161 And he said unto me, The book that thou </a:t>
            </a:r>
            <a:r>
              <a:rPr lang="en-US" sz="1400" dirty="0" err="1"/>
              <a:t>beholdest</a:t>
            </a:r>
            <a:r>
              <a:rPr lang="en-US" sz="1400" dirty="0"/>
              <a:t> is a record of the Jews, which contains the covenants of the Lord which he hath made unto the house of Israel;</a:t>
            </a:r>
          </a:p>
          <a:p>
            <a:r>
              <a:rPr lang="en-US" sz="1400" dirty="0">
                <a:highlight>
                  <a:srgbClr val="FFFF00"/>
                </a:highlight>
              </a:rPr>
              <a:t>1Ne 3:162 And it [the Bible] also </a:t>
            </a:r>
            <a:r>
              <a:rPr lang="en-US" sz="1400" dirty="0" err="1">
                <a:highlight>
                  <a:srgbClr val="FFFF00"/>
                </a:highlight>
              </a:rPr>
              <a:t>containeth</a:t>
            </a:r>
            <a:r>
              <a:rPr lang="en-US" sz="1400" dirty="0">
                <a:highlight>
                  <a:srgbClr val="FFFF00"/>
                </a:highlight>
              </a:rPr>
              <a:t> many of the prophecies of the holy prophets;</a:t>
            </a:r>
          </a:p>
          <a:p>
            <a:r>
              <a:rPr lang="en-US" sz="1400" dirty="0">
                <a:highlight>
                  <a:srgbClr val="FFFF00"/>
                </a:highlight>
              </a:rPr>
              <a:t>1Ne 3:163 And it is a record like unto the engravings which are upon </a:t>
            </a:r>
            <a:r>
              <a:rPr lang="en-US" sz="1400" b="1" dirty="0">
                <a:highlight>
                  <a:srgbClr val="FFFF00"/>
                </a:highlight>
              </a:rPr>
              <a:t>the plates of brass</a:t>
            </a:r>
            <a:r>
              <a:rPr lang="en-US" sz="1400" dirty="0">
                <a:highlight>
                  <a:srgbClr val="FFFF00"/>
                </a:highlight>
              </a:rPr>
              <a:t>, save there are not so many; nevertheless, they contain the covenants of the Lord which he hath made unto the house of Israel;</a:t>
            </a:r>
          </a:p>
          <a:p>
            <a:r>
              <a:rPr lang="en-US" sz="1400" dirty="0">
                <a:highlight>
                  <a:srgbClr val="FFFF00"/>
                </a:highlight>
              </a:rPr>
              <a:t>1Ne 3:164 Wherefore, they are of great worth unto the Gentiles.</a:t>
            </a:r>
          </a:p>
          <a:p>
            <a:r>
              <a:rPr lang="en-US" sz="1400" dirty="0"/>
              <a:t>1Ne 3:165 And the angel of the Lord said unto me, Thou hast beheld that the book proceeded forth from the mouth of a Jew; and when it proceeded forth from the mouth of a Jew, it contained the plainness of the gospel of the Lord, of whom the twelve apostles bear record; and they bear record according to the truth which is in the Lamb of God.</a:t>
            </a:r>
          </a:p>
          <a:p>
            <a:r>
              <a:rPr lang="en-US" sz="1400" dirty="0"/>
              <a:t>1Ne 3:166 Wherefore, these things go forth from the Jews in purity unto the Gentiles, according to the truth which is in God.</a:t>
            </a:r>
          </a:p>
          <a:p>
            <a:r>
              <a:rPr lang="en-US" sz="1400" dirty="0"/>
              <a:t>1Ne 3:167 And after they go forth by the hand of the twelve apostles of the Lamb, from the Jews unto the Gentiles, thou </a:t>
            </a:r>
            <a:r>
              <a:rPr lang="en-US" sz="1400" dirty="0" err="1"/>
              <a:t>seest</a:t>
            </a:r>
            <a:r>
              <a:rPr lang="en-US" sz="1400" dirty="0"/>
              <a:t> the foundation of a great and abominable church, which is most abominable above all other churches;</a:t>
            </a:r>
          </a:p>
          <a:p>
            <a:r>
              <a:rPr lang="en-US" sz="1400" dirty="0"/>
              <a:t>1Ne 3:168 For behold, they have taken away from the gospel of the Lamb many parts which are plain and most precious;</a:t>
            </a:r>
          </a:p>
          <a:p>
            <a:r>
              <a:rPr lang="en-US" sz="1400" dirty="0"/>
              <a:t>1Ne 3:169 And also many covenants of the Lord have they taken away;</a:t>
            </a:r>
          </a:p>
          <a:p>
            <a:r>
              <a:rPr lang="en-US" sz="1400" dirty="0"/>
              <a:t>1Ne 3:170 And all this have they done that they might pervert the right ways of the Lord, that they might blind the eyes and harden the hearts of the children of men.</a:t>
            </a:r>
          </a:p>
          <a:p>
            <a:r>
              <a:rPr lang="en-US" sz="1400" dirty="0"/>
              <a:t>1Ne 3:171 Wherefore, thou </a:t>
            </a:r>
            <a:r>
              <a:rPr lang="en-US" sz="1400" dirty="0" err="1"/>
              <a:t>seest</a:t>
            </a:r>
            <a:r>
              <a:rPr lang="en-US" sz="1400" dirty="0"/>
              <a:t> that after the book hath gone forth through the hands of the great and abominable church, that there are many plain and precious things taken away from the book, which is the book of the Lamb of God;</a:t>
            </a:r>
          </a:p>
          <a:p>
            <a:r>
              <a:rPr lang="en-US" sz="1400" dirty="0"/>
              <a:t>1Ne 3:172 And after these plain and precious things were taken away, it </a:t>
            </a:r>
            <a:r>
              <a:rPr lang="en-US" sz="1400" dirty="0" err="1"/>
              <a:t>goeth</a:t>
            </a:r>
            <a:r>
              <a:rPr lang="en-US" sz="1400" dirty="0"/>
              <a:t> forth unto all the nations of the Gentiles;</a:t>
            </a:r>
          </a:p>
          <a:p>
            <a:r>
              <a:rPr lang="en-US" sz="1400" dirty="0"/>
              <a:t>1Ne 3:173 And after it </a:t>
            </a:r>
            <a:r>
              <a:rPr lang="en-US" sz="1400" dirty="0" err="1"/>
              <a:t>goeth</a:t>
            </a:r>
            <a:r>
              <a:rPr lang="en-US" sz="1400" dirty="0"/>
              <a:t> forth unto all the nations of the Gentiles, yea, even across the many waters which thou hast seen, with the Gentiles which have gone forth out of captivity,</a:t>
            </a:r>
          </a:p>
          <a:p>
            <a:r>
              <a:rPr lang="en-US" sz="1400" dirty="0"/>
              <a:t>1Ne 3:174 Thou </a:t>
            </a:r>
            <a:r>
              <a:rPr lang="en-US" sz="1400" dirty="0" err="1"/>
              <a:t>seest</a:t>
            </a:r>
            <a:r>
              <a:rPr lang="en-US" sz="1400" dirty="0"/>
              <a:t> because of the many plain and precious things which have been taken out of the book, which were plain unto the understanding of the children of men, according to the plainness which is in the Lamb of God,</a:t>
            </a:r>
          </a:p>
          <a:p>
            <a:r>
              <a:rPr lang="en-US" sz="1400" dirty="0"/>
              <a:t>1Ne 3:175 Because of these things which are taken away out of the gospel of the Lamb, an exceeding great many do stumble, yea, insomuch that Satan hath great power over them.</a:t>
            </a:r>
          </a:p>
        </p:txBody>
      </p:sp>
    </p:spTree>
    <p:extLst>
      <p:ext uri="{BB962C8B-B14F-4D97-AF65-F5344CB8AC3E}">
        <p14:creationId xmlns:p14="http://schemas.microsoft.com/office/powerpoint/2010/main" val="325900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57F1CF-A024-4786-8FFE-5510A2CB1CF8}"/>
              </a:ext>
            </a:extLst>
          </p:cNvPr>
          <p:cNvSpPr/>
          <p:nvPr/>
        </p:nvSpPr>
        <p:spPr>
          <a:xfrm>
            <a:off x="477077" y="474345"/>
            <a:ext cx="11052313" cy="6401753"/>
          </a:xfrm>
          <a:prstGeom prst="rect">
            <a:avLst/>
          </a:prstGeom>
        </p:spPr>
        <p:txBody>
          <a:bodyPr wrap="square">
            <a:spAutoFit/>
          </a:bodyPr>
          <a:lstStyle/>
          <a:p>
            <a:r>
              <a:rPr lang="en-US" dirty="0"/>
              <a:t>1Ne 1:159 And he beheld that they [the brass plates] did contain the </a:t>
            </a:r>
            <a:r>
              <a:rPr lang="en-US" dirty="0">
                <a:highlight>
                  <a:srgbClr val="FFFF00"/>
                </a:highlight>
              </a:rPr>
              <a:t>five books of Moses</a:t>
            </a:r>
            <a:r>
              <a:rPr lang="en-US" dirty="0"/>
              <a:t>, which gave an account of the </a:t>
            </a:r>
            <a:r>
              <a:rPr lang="en-US" dirty="0">
                <a:highlight>
                  <a:srgbClr val="FFFF00"/>
                </a:highlight>
              </a:rPr>
              <a:t>creation of the world,</a:t>
            </a:r>
          </a:p>
          <a:p>
            <a:r>
              <a:rPr lang="en-US" dirty="0"/>
              <a:t>1Ne 1:160 And also of </a:t>
            </a:r>
            <a:r>
              <a:rPr lang="en-US" dirty="0">
                <a:highlight>
                  <a:srgbClr val="FFFF00"/>
                </a:highlight>
              </a:rPr>
              <a:t>Adam and Eve</a:t>
            </a:r>
            <a:r>
              <a:rPr lang="en-US" dirty="0"/>
              <a:t>, who were our first parents,</a:t>
            </a:r>
          </a:p>
          <a:p>
            <a:r>
              <a:rPr lang="en-US" dirty="0"/>
              <a:t>1Ne 1:161 And also a </a:t>
            </a:r>
            <a:r>
              <a:rPr lang="en-US" dirty="0">
                <a:highlight>
                  <a:srgbClr val="FFFF00"/>
                </a:highlight>
              </a:rPr>
              <a:t>record of the Jews from the beginning, even down to the commencement of the reign of Zedekiah</a:t>
            </a:r>
            <a:r>
              <a:rPr lang="en-US" dirty="0"/>
              <a:t>, king of Judah,</a:t>
            </a:r>
          </a:p>
          <a:p>
            <a:r>
              <a:rPr lang="en-US" dirty="0"/>
              <a:t>1Ne 1:162 And also the </a:t>
            </a:r>
            <a:r>
              <a:rPr lang="en-US" dirty="0">
                <a:highlight>
                  <a:srgbClr val="FFFF00"/>
                </a:highlight>
              </a:rPr>
              <a:t>prophecies of the holy prophets</a:t>
            </a:r>
            <a:r>
              <a:rPr lang="en-US" dirty="0"/>
              <a:t>, from the beginning, even down to the commencement of the reign of Zedekiah,</a:t>
            </a:r>
          </a:p>
          <a:p>
            <a:r>
              <a:rPr lang="en-US" dirty="0"/>
              <a:t>1Ne 1:163 And also many </a:t>
            </a:r>
            <a:r>
              <a:rPr lang="en-US" dirty="0">
                <a:highlight>
                  <a:srgbClr val="FFFF00"/>
                </a:highlight>
              </a:rPr>
              <a:t>prophecies which have been spoken by the mouth of Jeremiah.</a:t>
            </a:r>
          </a:p>
          <a:p>
            <a:r>
              <a:rPr lang="en-US" dirty="0"/>
              <a:t>1Ne 1:164 And it came to pass that my father Lehi also found upon the plates of brass </a:t>
            </a:r>
            <a:r>
              <a:rPr lang="en-US" dirty="0">
                <a:highlight>
                  <a:srgbClr val="FFFF00"/>
                </a:highlight>
              </a:rPr>
              <a:t>a genealogy of his fathers</a:t>
            </a:r>
            <a:r>
              <a:rPr lang="en-US" dirty="0"/>
              <a:t>;</a:t>
            </a:r>
          </a:p>
          <a:p>
            <a:r>
              <a:rPr lang="en-US" dirty="0"/>
              <a:t>1Ne 1:165 Wherefore, he knew that he was a </a:t>
            </a:r>
            <a:r>
              <a:rPr lang="en-US" dirty="0">
                <a:highlight>
                  <a:srgbClr val="FFFF00"/>
                </a:highlight>
              </a:rPr>
              <a:t>descendant of Joseph</a:t>
            </a:r>
            <a:r>
              <a:rPr lang="en-US" dirty="0"/>
              <a:t>, </a:t>
            </a:r>
            <a:r>
              <a:rPr lang="en-US" sz="1400" dirty="0"/>
              <a:t>[</a:t>
            </a:r>
            <a:r>
              <a:rPr lang="en-US" sz="1400" i="1" dirty="0"/>
              <a:t>Alma 8:3 And </a:t>
            </a:r>
            <a:r>
              <a:rPr lang="en-US" sz="1400" i="1" dirty="0" err="1"/>
              <a:t>Aminadi</a:t>
            </a:r>
            <a:r>
              <a:rPr lang="en-US" sz="1400" i="1" dirty="0"/>
              <a:t> was a descendant of Nephi, who was the son of Lehi, who came out of the land of Jerusalem, who was a descendant of Manasseh, who was the son of Joseph, who was sold into Egypt by the hands of his brethren.</a:t>
            </a:r>
            <a:r>
              <a:rPr lang="en-US" sz="1400" dirty="0"/>
              <a:t>] </a:t>
            </a:r>
            <a:r>
              <a:rPr lang="en-US" dirty="0"/>
              <a:t>yea, even that </a:t>
            </a:r>
            <a:r>
              <a:rPr lang="en-US" b="1" u="sng" dirty="0"/>
              <a:t>Joseph who was the son of Jacob, who was sold into Egypt and who was preserved by the hand of the Lord, that he might preserve his father Jacob and all his household from perishing with famine.  </a:t>
            </a:r>
            <a:r>
              <a:rPr lang="en-US" u="sng" dirty="0"/>
              <a:t>(Gen 50:20)</a:t>
            </a:r>
          </a:p>
          <a:p>
            <a:r>
              <a:rPr lang="en-US" dirty="0"/>
              <a:t>1Ne 1:166 And they were also </a:t>
            </a:r>
            <a:r>
              <a:rPr lang="en-US" dirty="0">
                <a:highlight>
                  <a:srgbClr val="FFFF00"/>
                </a:highlight>
              </a:rPr>
              <a:t>led out of captivity and out of the land of Egypt </a:t>
            </a:r>
            <a:r>
              <a:rPr lang="en-US" dirty="0"/>
              <a:t>by that same God who had preserved them.</a:t>
            </a:r>
          </a:p>
          <a:p>
            <a:r>
              <a:rPr lang="en-US" dirty="0"/>
              <a:t>1Ne 1:167 And thus my father Lehi did discover the genealogy of his fathers.</a:t>
            </a:r>
          </a:p>
          <a:p>
            <a:r>
              <a:rPr lang="en-US" dirty="0"/>
              <a:t>1Ne 1:168 And Laban also was a descendant of Joseph; wherefore, he and his fathers had kept the records.</a:t>
            </a:r>
          </a:p>
          <a:p>
            <a:r>
              <a:rPr lang="en-US" dirty="0"/>
              <a:t>1Ne 1:169 And now, when my father saw all these things, he was filled with the Spirit and began to prophesy concerning his seed--that these plates of brass should go forth unto all nations, kindreds, tongues, and people who were of his seed.</a:t>
            </a:r>
          </a:p>
          <a:p>
            <a:r>
              <a:rPr lang="en-US" dirty="0"/>
              <a:t>1Ne 1:170 Wherefore, he said that these plates of brass should never perish, neither should they be dimmed any more by time.</a:t>
            </a:r>
          </a:p>
        </p:txBody>
      </p:sp>
    </p:spTree>
    <p:extLst>
      <p:ext uri="{BB962C8B-B14F-4D97-AF65-F5344CB8AC3E}">
        <p14:creationId xmlns:p14="http://schemas.microsoft.com/office/powerpoint/2010/main" val="2123408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F87022-65AA-4D1C-B7BC-413D25B02B16}"/>
              </a:ext>
            </a:extLst>
          </p:cNvPr>
          <p:cNvPicPr>
            <a:picLocks noChangeAspect="1"/>
          </p:cNvPicPr>
          <p:nvPr/>
        </p:nvPicPr>
        <p:blipFill>
          <a:blip r:embed="rId2"/>
          <a:stretch>
            <a:fillRect/>
          </a:stretch>
        </p:blipFill>
        <p:spPr>
          <a:xfrm>
            <a:off x="5008728" y="-1338222"/>
            <a:ext cx="9935570" cy="9935570"/>
          </a:xfrm>
          <a:prstGeom prst="rect">
            <a:avLst/>
          </a:prstGeom>
        </p:spPr>
      </p:pic>
      <p:pic>
        <p:nvPicPr>
          <p:cNvPr id="3" name="Picture 2">
            <a:extLst>
              <a:ext uri="{FF2B5EF4-FFF2-40B4-BE49-F238E27FC236}">
                <a16:creationId xmlns:a16="http://schemas.microsoft.com/office/drawing/2014/main" id="{7BDC2283-A658-4AEC-8A05-48F256436D3D}"/>
              </a:ext>
            </a:extLst>
          </p:cNvPr>
          <p:cNvPicPr>
            <a:picLocks noChangeAspect="1"/>
          </p:cNvPicPr>
          <p:nvPr/>
        </p:nvPicPr>
        <p:blipFill>
          <a:blip r:embed="rId3"/>
          <a:stretch>
            <a:fillRect/>
          </a:stretch>
        </p:blipFill>
        <p:spPr>
          <a:xfrm>
            <a:off x="-4002354" y="0"/>
            <a:ext cx="11463130" cy="8597348"/>
          </a:xfrm>
          <a:prstGeom prst="rect">
            <a:avLst/>
          </a:prstGeom>
        </p:spPr>
      </p:pic>
    </p:spTree>
    <p:extLst>
      <p:ext uri="{BB962C8B-B14F-4D97-AF65-F5344CB8AC3E}">
        <p14:creationId xmlns:p14="http://schemas.microsoft.com/office/powerpoint/2010/main" val="35147006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287E4C-E24C-40E0-BAA2-6DC5CF5D85AC}"/>
              </a:ext>
            </a:extLst>
          </p:cNvPr>
          <p:cNvSpPr/>
          <p:nvPr/>
        </p:nvSpPr>
        <p:spPr>
          <a:xfrm>
            <a:off x="251791" y="249375"/>
            <a:ext cx="5592418" cy="6355586"/>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2:1 And now, I speak unto you, Joseph, my last born.</a:t>
            </a:r>
          </a:p>
          <a:p>
            <a:r>
              <a:rPr lang="en-US" sz="1100" dirty="0">
                <a:latin typeface="Calibri" panose="020F0502020204030204" pitchFamily="34" charset="0"/>
                <a:ea typeface="Calibri" panose="020F0502020204030204" pitchFamily="34" charset="0"/>
                <a:cs typeface="Times New Roman" panose="02020603050405020304" pitchFamily="18" charset="0"/>
              </a:rPr>
              <a:t>2 Thou </a:t>
            </a:r>
            <a:r>
              <a:rPr lang="en-US" sz="1100" dirty="0" err="1">
                <a:latin typeface="Calibri" panose="020F0502020204030204" pitchFamily="34" charset="0"/>
                <a:ea typeface="Calibri" panose="020F0502020204030204" pitchFamily="34" charset="0"/>
                <a:cs typeface="Times New Roman" panose="02020603050405020304" pitchFamily="18" charset="0"/>
              </a:rPr>
              <a:t>wast</a:t>
            </a:r>
            <a:r>
              <a:rPr lang="en-US" sz="1100" dirty="0">
                <a:latin typeface="Calibri" panose="020F0502020204030204" pitchFamily="34" charset="0"/>
                <a:ea typeface="Calibri" panose="020F0502020204030204" pitchFamily="34" charset="0"/>
                <a:cs typeface="Times New Roman" panose="02020603050405020304" pitchFamily="18" charset="0"/>
              </a:rPr>
              <a:t> born in the wilderness of mine afflictions; yea, in the days of my greatest sorrow did thy mother bear thee.</a:t>
            </a:r>
          </a:p>
          <a:p>
            <a:r>
              <a:rPr lang="en-US" sz="1100" dirty="0">
                <a:latin typeface="Calibri" panose="020F0502020204030204" pitchFamily="34" charset="0"/>
                <a:ea typeface="Calibri" panose="020F0502020204030204" pitchFamily="34" charset="0"/>
                <a:cs typeface="Times New Roman" panose="02020603050405020304" pitchFamily="18" charset="0"/>
              </a:rPr>
              <a:t>3 And may the Lord consecrate also unto thee this land, which is a most precious land, for thine inheritance and the inheritance of thy seed with thy brethren, for thy security forever--if it so be that ye shall keep the commandments of the Holy One of Israel.</a:t>
            </a:r>
          </a:p>
          <a:p>
            <a:r>
              <a:rPr lang="en-US" sz="1100" dirty="0">
                <a:latin typeface="Calibri" panose="020F0502020204030204" pitchFamily="34" charset="0"/>
                <a:ea typeface="Calibri" panose="020F0502020204030204" pitchFamily="34" charset="0"/>
                <a:cs typeface="Times New Roman" panose="02020603050405020304" pitchFamily="18" charset="0"/>
              </a:rPr>
              <a:t>4 And now, Joseph, my last born, whom I have brought out of the wilderness of mine afflictions, may the Lord bless thee forever, for thy seed shall not utterly be destroyed.</a:t>
            </a:r>
          </a:p>
          <a:p>
            <a:r>
              <a:rPr lang="en-US" sz="1100" dirty="0">
                <a:latin typeface="Calibri" panose="020F0502020204030204" pitchFamily="34" charset="0"/>
                <a:ea typeface="Calibri" panose="020F0502020204030204" pitchFamily="34" charset="0"/>
                <a:cs typeface="Times New Roman" panose="02020603050405020304" pitchFamily="18" charset="0"/>
              </a:rPr>
              <a:t>5 For behold, thou art the fruit of my loins; and I am a descendant of Joseph, who was carried captive into Egypt.</a:t>
            </a:r>
          </a:p>
          <a:p>
            <a:r>
              <a:rPr lang="en-US" sz="1100" dirty="0">
                <a:latin typeface="Calibri" panose="020F0502020204030204" pitchFamily="34" charset="0"/>
                <a:ea typeface="Calibri" panose="020F0502020204030204" pitchFamily="34" charset="0"/>
                <a:cs typeface="Times New Roman" panose="02020603050405020304" pitchFamily="18" charset="0"/>
              </a:rPr>
              <a:t>6 And great were the covenants of the Lord which he made unto Joseph; wherefore</a:t>
            </a:r>
            <a:r>
              <a:rPr lang="en-US" sz="1100" b="1" dirty="0">
                <a:latin typeface="Calibri" panose="020F0502020204030204" pitchFamily="34" charset="0"/>
                <a:ea typeface="Calibri" panose="020F0502020204030204" pitchFamily="34" charset="0"/>
                <a:cs typeface="Times New Roman" panose="02020603050405020304" pitchFamily="18" charset="0"/>
              </a:rPr>
              <a:t>, </a:t>
            </a:r>
            <a:r>
              <a:rPr lang="en-US" sz="11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Joseph truly saw our day.</a:t>
            </a:r>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7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he obtained a promise of the Lord</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that out of the fruit of his loins the Lord God would raise up a righteous branch unto the house of Israel</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8 </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Not the Messiah</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but </a:t>
            </a:r>
            <a:r>
              <a:rPr lang="en-US" sz="11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a branch which was to be broken off</a:t>
            </a:r>
            <a:r>
              <a:rPr lang="en-US" sz="1100" dirty="0">
                <a:latin typeface="Calibri" panose="020F0502020204030204" pitchFamily="34" charset="0"/>
                <a:ea typeface="Calibri" panose="020F0502020204030204" pitchFamily="34" charset="0"/>
                <a:cs typeface="Times New Roman" panose="02020603050405020304" pitchFamily="18" charset="0"/>
              </a:rPr>
              <a:t>, nevertheless,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to be remembered in the covenants of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9 That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Messiah should be made manifest unto them in the latter days, in the spirit of power, unto the bringing of them out of darkness unto light, yea, out of hidden darkness and out of captivity unto freedom</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10 For Joseph truly testified, saying,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 seer shall the Lord, my God, raise up, who shall be a choice seer unto the fruit of my loins.</a:t>
            </a:r>
          </a:p>
          <a:p>
            <a:r>
              <a:rPr lang="en-US" sz="1100" dirty="0">
                <a:latin typeface="Calibri" panose="020F0502020204030204" pitchFamily="34" charset="0"/>
                <a:ea typeface="Calibri" panose="020F0502020204030204" pitchFamily="34" charset="0"/>
                <a:cs typeface="Times New Roman" panose="02020603050405020304" pitchFamily="18" charset="0"/>
              </a:rPr>
              <a:t>11 Yea, Joseph truly said,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Thus saith the Lord unto me: A choice seer will I raise up out of the fruit of thy loins; and he shall be esteemed highly among the fruit of thy loins.</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12 And unto him will I give commandment, that he shall do a work for the fruit of thy loins, his brethren, which shall be of great worth unto them, even to the bringing of them to the knowledge of the covenants which I have made with thy fathers.</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13 And I will give unto him a commandment, that he shall do none other work save the work which I shall command him.</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2Ne 2:14 And I will make him great in mine eyes, for he shall do my work.</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0D8F8AD-1CAD-4700-8260-6800B6D8F85B}"/>
              </a:ext>
            </a:extLst>
          </p:cNvPr>
          <p:cNvSpPr/>
          <p:nvPr/>
        </p:nvSpPr>
        <p:spPr>
          <a:xfrm>
            <a:off x="5844209" y="1665572"/>
            <a:ext cx="6347791" cy="5001369"/>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Gen 50:24 And Joseph [of Egypt] said unto his brethren, I die and go unto my fathers; and I go down to my grave with joy. The God of my father Jacob be with you, to deliver you out of affliction in the days of your bondage; for </a:t>
            </a:r>
            <a:r>
              <a:rPr lang="en-US" sz="11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 hath visited me</a:t>
            </a:r>
            <a:r>
              <a:rPr lang="en-US" sz="1100" b="1" dirty="0">
                <a:latin typeface="Calibri" panose="020F0502020204030204" pitchFamily="34" charset="0"/>
                <a:ea typeface="Calibri" panose="020F0502020204030204" pitchFamily="34" charset="0"/>
                <a:cs typeface="Times New Roman" panose="02020603050405020304" pitchFamily="18" charset="0"/>
              </a:rPr>
              <a:t>,</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 I have obtained a promise of the Lord that out of the fruit of my loins the Lord God will raise up a righteous branch out of my loins</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and unto thee [his brethren], whom my father Jacob hath named Israel, a prophet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not the Messiah who is called </a:t>
            </a:r>
            <a:r>
              <a:rPr lang="en-US" sz="1100" i="1"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Shilo</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a:t>
            </a:r>
          </a:p>
          <a:p>
            <a:pPr marL="457200" marR="0" indent="45720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and this prophet shall deliver my people out of Egypt in the days of thy bondage.</a:t>
            </a:r>
          </a:p>
          <a:p>
            <a:r>
              <a:rPr lang="en-US" sz="1100" dirty="0">
                <a:latin typeface="Calibri" panose="020F0502020204030204" pitchFamily="34" charset="0"/>
                <a:ea typeface="Calibri" panose="020F0502020204030204" pitchFamily="34" charset="0"/>
                <a:cs typeface="Times New Roman" panose="02020603050405020304" pitchFamily="18" charset="0"/>
              </a:rPr>
              <a:t>25 And it shall come to pass that they shall be scattered again; and </a:t>
            </a:r>
            <a:r>
              <a:rPr lang="en-US" sz="11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a branch shall be broken off</a:t>
            </a:r>
            <a:r>
              <a:rPr lang="en-US" sz="1100" dirty="0">
                <a:latin typeface="Calibri" panose="020F0502020204030204" pitchFamily="34" charset="0"/>
                <a:ea typeface="Calibri" panose="020F0502020204030204" pitchFamily="34" charset="0"/>
                <a:cs typeface="Times New Roman" panose="02020603050405020304" pitchFamily="18" charset="0"/>
              </a:rPr>
              <a:t> and shall be carried into a far country; nevertheless,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they shall be remembered in the covenants of the Lord</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when the Messiah cometh; for he shall be made manifest unto them in the latter days, in the Spirit of power, and shall bring them out of darkness into light--out of hidden darkness and out of captivity unto freedom.</a:t>
            </a: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26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 seer shall the Lord my God raise up, who shall be a choice seer unto the fruit of my loins.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27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Thus saith the Lord God of my fathers unto me, A choice seer will I raise up out of the fruit of thy loins, and he shall be esteemed highly among the fruit of thy loins;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unto him will I give commandment that he shall do a work for the fruit of thy loins, his brethren.</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28 And he shall bring them to the knowledge of the covenants which I have made with thy fathers;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do whatsoever work I shall command him.</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29 And I will make him great in mine eyes, for he shall do my work;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591CC759-BCEE-4934-ABBB-DA7DEB07E7E2}"/>
              </a:ext>
            </a:extLst>
          </p:cNvPr>
          <p:cNvSpPr txBox="1"/>
          <p:nvPr/>
        </p:nvSpPr>
        <p:spPr>
          <a:xfrm>
            <a:off x="10482470" y="3242502"/>
            <a:ext cx="808235" cy="369332"/>
          </a:xfrm>
          <a:prstGeom prst="rect">
            <a:avLst/>
          </a:prstGeom>
          <a:noFill/>
        </p:spPr>
        <p:txBody>
          <a:bodyPr wrap="none" rtlCol="0">
            <a:spAutoFit/>
          </a:bodyPr>
          <a:lstStyle/>
          <a:p>
            <a:r>
              <a:rPr lang="en-US" b="1" dirty="0"/>
              <a:t>Moses</a:t>
            </a:r>
          </a:p>
        </p:txBody>
      </p:sp>
    </p:spTree>
    <p:extLst>
      <p:ext uri="{BB962C8B-B14F-4D97-AF65-F5344CB8AC3E}">
        <p14:creationId xmlns:p14="http://schemas.microsoft.com/office/powerpoint/2010/main" val="3087576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287E4C-E24C-40E0-BAA2-6DC5CF5D85AC}"/>
              </a:ext>
            </a:extLst>
          </p:cNvPr>
          <p:cNvSpPr/>
          <p:nvPr/>
        </p:nvSpPr>
        <p:spPr>
          <a:xfrm>
            <a:off x="251791" y="249375"/>
            <a:ext cx="5592418" cy="6355586"/>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2:1 And now, I speak unto you, Joseph, my last born.</a:t>
            </a:r>
          </a:p>
          <a:p>
            <a:r>
              <a:rPr lang="en-US" sz="1100" dirty="0">
                <a:latin typeface="Calibri" panose="020F0502020204030204" pitchFamily="34" charset="0"/>
                <a:ea typeface="Calibri" panose="020F0502020204030204" pitchFamily="34" charset="0"/>
                <a:cs typeface="Times New Roman" panose="02020603050405020304" pitchFamily="18" charset="0"/>
              </a:rPr>
              <a:t>2 Thou </a:t>
            </a:r>
            <a:r>
              <a:rPr lang="en-US" sz="1100" dirty="0" err="1">
                <a:latin typeface="Calibri" panose="020F0502020204030204" pitchFamily="34" charset="0"/>
                <a:ea typeface="Calibri" panose="020F0502020204030204" pitchFamily="34" charset="0"/>
                <a:cs typeface="Times New Roman" panose="02020603050405020304" pitchFamily="18" charset="0"/>
              </a:rPr>
              <a:t>wast</a:t>
            </a:r>
            <a:r>
              <a:rPr lang="en-US" sz="1100" dirty="0">
                <a:latin typeface="Calibri" panose="020F0502020204030204" pitchFamily="34" charset="0"/>
                <a:ea typeface="Calibri" panose="020F0502020204030204" pitchFamily="34" charset="0"/>
                <a:cs typeface="Times New Roman" panose="02020603050405020304" pitchFamily="18" charset="0"/>
              </a:rPr>
              <a:t> born in the wilderness of mine afflictions; yea, in the days of my greatest sorrow did thy mother bear thee.</a:t>
            </a:r>
          </a:p>
          <a:p>
            <a:r>
              <a:rPr lang="en-US" sz="1100" dirty="0">
                <a:latin typeface="Calibri" panose="020F0502020204030204" pitchFamily="34" charset="0"/>
                <a:ea typeface="Calibri" panose="020F0502020204030204" pitchFamily="34" charset="0"/>
                <a:cs typeface="Times New Roman" panose="02020603050405020304" pitchFamily="18" charset="0"/>
              </a:rPr>
              <a:t>3 And may the Lord consecrate also unto thee this land, which is a most precious land, for thine inheritance and the inheritance of thy seed with thy brethren, for thy security forever--if it so be that ye shall keep the commandments of the Holy One of Israel.</a:t>
            </a:r>
          </a:p>
          <a:p>
            <a:r>
              <a:rPr lang="en-US" sz="1100" dirty="0">
                <a:latin typeface="Calibri" panose="020F0502020204030204" pitchFamily="34" charset="0"/>
                <a:ea typeface="Calibri" panose="020F0502020204030204" pitchFamily="34" charset="0"/>
                <a:cs typeface="Times New Roman" panose="02020603050405020304" pitchFamily="18" charset="0"/>
              </a:rPr>
              <a:t>4 And now, Joseph, my last born, whom I have brought out of the wilderness of mine afflictions, may the Lord bless thee forever, for thy seed shall not utterly be destroyed.</a:t>
            </a:r>
          </a:p>
          <a:p>
            <a:r>
              <a:rPr lang="en-US" sz="1100" dirty="0">
                <a:latin typeface="Calibri" panose="020F0502020204030204" pitchFamily="34" charset="0"/>
                <a:ea typeface="Calibri" panose="020F0502020204030204" pitchFamily="34" charset="0"/>
                <a:cs typeface="Times New Roman" panose="02020603050405020304" pitchFamily="18" charset="0"/>
              </a:rPr>
              <a:t>5 For behold, thou art the fruit of my loins; and I am a descendant of Joseph, who was carried captive into Egypt.</a:t>
            </a:r>
          </a:p>
          <a:p>
            <a:r>
              <a:rPr lang="en-US" sz="1100" dirty="0">
                <a:latin typeface="Calibri" panose="020F0502020204030204" pitchFamily="34" charset="0"/>
                <a:ea typeface="Calibri" panose="020F0502020204030204" pitchFamily="34" charset="0"/>
                <a:cs typeface="Times New Roman" panose="02020603050405020304" pitchFamily="18" charset="0"/>
              </a:rPr>
              <a:t>6 And great were the covenants of the Lord which he made unto Joseph; wherefore</a:t>
            </a:r>
            <a:r>
              <a:rPr lang="en-US" sz="1100" b="1" dirty="0">
                <a:latin typeface="Calibri" panose="020F0502020204030204" pitchFamily="34" charset="0"/>
                <a:ea typeface="Calibri" panose="020F0502020204030204" pitchFamily="34" charset="0"/>
                <a:cs typeface="Times New Roman" panose="02020603050405020304" pitchFamily="18" charset="0"/>
              </a:rPr>
              <a:t>, </a:t>
            </a:r>
            <a:r>
              <a:rPr lang="en-US" sz="11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Joseph truly saw our day.</a:t>
            </a:r>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7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he obtained a promise of the Lord</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that out of the fruit of his loins the Lord God would raise up a righteous branch unto the house of Israel</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8 </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Not the Messiah</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but </a:t>
            </a:r>
            <a:r>
              <a:rPr lang="en-US" sz="11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a branch which was to be broken off</a:t>
            </a:r>
            <a:r>
              <a:rPr lang="en-US" sz="1100" dirty="0">
                <a:latin typeface="Calibri" panose="020F0502020204030204" pitchFamily="34" charset="0"/>
                <a:ea typeface="Calibri" panose="020F0502020204030204" pitchFamily="34" charset="0"/>
                <a:cs typeface="Times New Roman" panose="02020603050405020304" pitchFamily="18" charset="0"/>
              </a:rPr>
              <a:t>, nevertheless,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to be remembered in the covenants of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9 That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Messiah should be made manifest unto them in the latter days, in the spirit of power, unto the bringing of them out of darkness unto light, yea, out of hidden darkness and out of captivity unto freedom</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10 For Joseph truly testified, saying,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 seer shall the Lord, my God, raise up, who shall be a choice seer unto the fruit of my loins.</a:t>
            </a:r>
          </a:p>
          <a:p>
            <a:r>
              <a:rPr lang="en-US" sz="1100" dirty="0">
                <a:latin typeface="Calibri" panose="020F0502020204030204" pitchFamily="34" charset="0"/>
                <a:ea typeface="Calibri" panose="020F0502020204030204" pitchFamily="34" charset="0"/>
                <a:cs typeface="Times New Roman" panose="02020603050405020304" pitchFamily="18" charset="0"/>
              </a:rPr>
              <a:t>11 Yea, Joseph truly said,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Thus saith the Lord unto me: A choice seer will I raise up out of the fruit of thy loins; and he shall be esteemed highly among the fruit of thy loins.</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12 And unto him will I give commandment, that he shall do a work for the fruit of thy loins, his brethren, which shall be of great worth unto them, even to the bringing of them to the knowledge of the covenants which I have made with thy fathers.</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13 And I will give unto him a commandment, that he shall do none other work save the work which I shall command him.</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2Ne 2:14 And I will make him great in mine eyes, for he shall do my work.</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0D8F8AD-1CAD-4700-8260-6800B6D8F85B}"/>
              </a:ext>
            </a:extLst>
          </p:cNvPr>
          <p:cNvSpPr/>
          <p:nvPr/>
        </p:nvSpPr>
        <p:spPr>
          <a:xfrm>
            <a:off x="5844209" y="1665572"/>
            <a:ext cx="6347791" cy="5001369"/>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Gen 50:24 And Joseph [of Egypt] said unto his brethren, I die and go unto my fathers; and I go down to my grave with joy. The God of my father Jacob be with you, to deliver you out of affliction in the days of your bondage; for </a:t>
            </a:r>
            <a:r>
              <a:rPr lang="en-US" sz="11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 hath visited me</a:t>
            </a:r>
            <a:r>
              <a:rPr lang="en-US" sz="1100" b="1" dirty="0">
                <a:latin typeface="Calibri" panose="020F0502020204030204" pitchFamily="34" charset="0"/>
                <a:ea typeface="Calibri" panose="020F0502020204030204" pitchFamily="34" charset="0"/>
                <a:cs typeface="Times New Roman" panose="02020603050405020304" pitchFamily="18" charset="0"/>
              </a:rPr>
              <a:t>,</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 I have obtained a promise of the Lord that out of the fruit of my loins the Lord God will raise up a righteous branch out of my loins</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and unto thee [his brethren], whom my father Jacob hath named Israel, a prophet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not the Messiah who is called </a:t>
            </a:r>
            <a:r>
              <a:rPr lang="en-US" sz="1100" i="1"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Shilo</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a:t>
            </a:r>
          </a:p>
          <a:p>
            <a:pPr marL="457200" marR="0" indent="45720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and this prophet shall deliver my people out of Egypt in the days of thy bondage.</a:t>
            </a:r>
          </a:p>
          <a:p>
            <a:r>
              <a:rPr lang="en-US" sz="1100" dirty="0">
                <a:latin typeface="Calibri" panose="020F0502020204030204" pitchFamily="34" charset="0"/>
                <a:ea typeface="Calibri" panose="020F0502020204030204" pitchFamily="34" charset="0"/>
                <a:cs typeface="Times New Roman" panose="02020603050405020304" pitchFamily="18" charset="0"/>
              </a:rPr>
              <a:t>25 And it shall come to pass that they shall be scattered again; and </a:t>
            </a:r>
            <a:r>
              <a:rPr lang="en-US" sz="11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a branch shall be broken off</a:t>
            </a:r>
            <a:r>
              <a:rPr lang="en-US" sz="1100" dirty="0">
                <a:latin typeface="Calibri" panose="020F0502020204030204" pitchFamily="34" charset="0"/>
                <a:ea typeface="Calibri" panose="020F0502020204030204" pitchFamily="34" charset="0"/>
                <a:cs typeface="Times New Roman" panose="02020603050405020304" pitchFamily="18" charset="0"/>
              </a:rPr>
              <a:t> and shall be carried into a far country; nevertheless,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they shall be remembered in the covenants of the Lord</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when the Messiah cometh; for he shall be made manifest unto them in the latter days, in the Spirit of power, and shall bring them out of darkness into light--out of hidden darkness and out of captivity unto freedom.</a:t>
            </a: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26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 seer shall the Lord my God raise up, who shall be a choice seer unto the fruit of my loins.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27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Thus saith the Lord God of my fathers unto me, A choice seer will I raise up out of the fruit of thy loins, and he shall be esteemed highly among the fruit of thy loins;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unto him will I give commandment that he shall do a work for the fruit of thy loins, his brethren.</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28 And he shall bring them to the knowledge of the covenants which I have made with thy fathers;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do whatsoever work I shall command him.</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29 And I will make him great in mine eyes, for he shall do my work;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591CC759-BCEE-4934-ABBB-DA7DEB07E7E2}"/>
              </a:ext>
            </a:extLst>
          </p:cNvPr>
          <p:cNvSpPr txBox="1"/>
          <p:nvPr/>
        </p:nvSpPr>
        <p:spPr>
          <a:xfrm>
            <a:off x="10482470" y="3242502"/>
            <a:ext cx="808235" cy="369332"/>
          </a:xfrm>
          <a:prstGeom prst="rect">
            <a:avLst/>
          </a:prstGeom>
          <a:noFill/>
        </p:spPr>
        <p:txBody>
          <a:bodyPr wrap="none" rtlCol="0">
            <a:spAutoFit/>
          </a:bodyPr>
          <a:lstStyle/>
          <a:p>
            <a:r>
              <a:rPr lang="en-US" b="1" dirty="0"/>
              <a:t>Moses</a:t>
            </a:r>
          </a:p>
        </p:txBody>
      </p:sp>
      <p:sp>
        <p:nvSpPr>
          <p:cNvPr id="3" name="TextBox 2">
            <a:extLst>
              <a:ext uri="{FF2B5EF4-FFF2-40B4-BE49-F238E27FC236}">
                <a16:creationId xmlns:a16="http://schemas.microsoft.com/office/drawing/2014/main" id="{BCF0520A-57B5-49DD-8C0D-A75C85175766}"/>
              </a:ext>
            </a:extLst>
          </p:cNvPr>
          <p:cNvSpPr txBox="1"/>
          <p:nvPr/>
        </p:nvSpPr>
        <p:spPr>
          <a:xfrm>
            <a:off x="10309634" y="4736472"/>
            <a:ext cx="1659429" cy="369332"/>
          </a:xfrm>
          <a:prstGeom prst="rect">
            <a:avLst/>
          </a:prstGeom>
          <a:noFill/>
        </p:spPr>
        <p:txBody>
          <a:bodyPr wrap="none" rtlCol="0">
            <a:spAutoFit/>
          </a:bodyPr>
          <a:lstStyle/>
          <a:p>
            <a:r>
              <a:rPr lang="en-US" b="1" dirty="0"/>
              <a:t>Joseph Smith Jr</a:t>
            </a:r>
          </a:p>
        </p:txBody>
      </p:sp>
    </p:spTree>
    <p:extLst>
      <p:ext uri="{BB962C8B-B14F-4D97-AF65-F5344CB8AC3E}">
        <p14:creationId xmlns:p14="http://schemas.microsoft.com/office/powerpoint/2010/main" val="2642863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3287E4C-E24C-40E0-BAA2-6DC5CF5D85AC}"/>
              </a:ext>
            </a:extLst>
          </p:cNvPr>
          <p:cNvSpPr/>
          <p:nvPr/>
        </p:nvSpPr>
        <p:spPr>
          <a:xfrm>
            <a:off x="251791" y="249375"/>
            <a:ext cx="5592418" cy="6755696"/>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2Ne 2:1 And now, I speak unto you, Joseph, my last born.</a:t>
            </a:r>
          </a:p>
          <a:p>
            <a:r>
              <a:rPr lang="en-US" sz="1100" dirty="0">
                <a:latin typeface="Calibri" panose="020F0502020204030204" pitchFamily="34" charset="0"/>
                <a:ea typeface="Calibri" panose="020F0502020204030204" pitchFamily="34" charset="0"/>
                <a:cs typeface="Times New Roman" panose="02020603050405020304" pitchFamily="18" charset="0"/>
              </a:rPr>
              <a:t>2 Thou </a:t>
            </a:r>
            <a:r>
              <a:rPr lang="en-US" sz="1100" dirty="0" err="1">
                <a:latin typeface="Calibri" panose="020F0502020204030204" pitchFamily="34" charset="0"/>
                <a:ea typeface="Calibri" panose="020F0502020204030204" pitchFamily="34" charset="0"/>
                <a:cs typeface="Times New Roman" panose="02020603050405020304" pitchFamily="18" charset="0"/>
              </a:rPr>
              <a:t>wast</a:t>
            </a:r>
            <a:r>
              <a:rPr lang="en-US" sz="1100" dirty="0">
                <a:latin typeface="Calibri" panose="020F0502020204030204" pitchFamily="34" charset="0"/>
                <a:ea typeface="Calibri" panose="020F0502020204030204" pitchFamily="34" charset="0"/>
                <a:cs typeface="Times New Roman" panose="02020603050405020304" pitchFamily="18" charset="0"/>
              </a:rPr>
              <a:t> born in the wilderness of mine afflictions; yea, in the days of my greatest sorrow did thy mother bear thee.</a:t>
            </a:r>
          </a:p>
          <a:p>
            <a:r>
              <a:rPr lang="en-US" sz="1100" dirty="0">
                <a:latin typeface="Calibri" panose="020F0502020204030204" pitchFamily="34" charset="0"/>
                <a:ea typeface="Calibri" panose="020F0502020204030204" pitchFamily="34" charset="0"/>
                <a:cs typeface="Times New Roman" panose="02020603050405020304" pitchFamily="18" charset="0"/>
              </a:rPr>
              <a:t>3 And may the Lord consecrate also unto thee this land, which is a most precious land, for thine inheritance and the inheritance of thy seed with thy brethren, for thy security forever--if it so be that ye shall keep the commandments of the Holy One of Israel.</a:t>
            </a:r>
          </a:p>
          <a:p>
            <a:r>
              <a:rPr lang="en-US" sz="1100" dirty="0">
                <a:latin typeface="Calibri" panose="020F0502020204030204" pitchFamily="34" charset="0"/>
                <a:ea typeface="Calibri" panose="020F0502020204030204" pitchFamily="34" charset="0"/>
                <a:cs typeface="Times New Roman" panose="02020603050405020304" pitchFamily="18" charset="0"/>
              </a:rPr>
              <a:t>4 And now, Joseph, my last born, whom I have brought out of the wilderness of mine afflictions, may the Lord bless thee forever, for thy seed shall not utterly be destroyed.</a:t>
            </a:r>
          </a:p>
          <a:p>
            <a:r>
              <a:rPr lang="en-US" sz="1100" dirty="0">
                <a:latin typeface="Calibri" panose="020F0502020204030204" pitchFamily="34" charset="0"/>
                <a:ea typeface="Calibri" panose="020F0502020204030204" pitchFamily="34" charset="0"/>
                <a:cs typeface="Times New Roman" panose="02020603050405020304" pitchFamily="18" charset="0"/>
              </a:rPr>
              <a:t>5 For behold, thou art the fruit of my loins; and I am a descendant of Joseph, who was carried captive into Egypt.</a:t>
            </a:r>
          </a:p>
          <a:p>
            <a:r>
              <a:rPr lang="en-US" sz="1100" dirty="0">
                <a:latin typeface="Calibri" panose="020F0502020204030204" pitchFamily="34" charset="0"/>
                <a:ea typeface="Calibri" panose="020F0502020204030204" pitchFamily="34" charset="0"/>
                <a:cs typeface="Times New Roman" panose="02020603050405020304" pitchFamily="18" charset="0"/>
              </a:rPr>
              <a:t>6 And great were the covenants of the Lord which he made unto Joseph; wherefore</a:t>
            </a:r>
            <a:r>
              <a:rPr lang="en-US" sz="1100" b="1" dirty="0">
                <a:latin typeface="Calibri" panose="020F0502020204030204" pitchFamily="34" charset="0"/>
                <a:ea typeface="Calibri" panose="020F0502020204030204" pitchFamily="34" charset="0"/>
                <a:cs typeface="Times New Roman" panose="02020603050405020304" pitchFamily="18" charset="0"/>
              </a:rPr>
              <a:t>, </a:t>
            </a:r>
            <a:r>
              <a:rPr lang="en-US" sz="11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Joseph truly saw our day.</a:t>
            </a:r>
            <a:endPar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7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 </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he obtained a promise of the Lord</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that out of the fruit of his loins the Lord God would raise up a righteous branch unto the house of Israel</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8 </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Not the Messiah</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but </a:t>
            </a:r>
            <a:r>
              <a:rPr lang="en-US" sz="11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a branch which was to be broken off</a:t>
            </a:r>
            <a:r>
              <a:rPr lang="en-US" sz="1100" dirty="0">
                <a:latin typeface="Calibri" panose="020F0502020204030204" pitchFamily="34" charset="0"/>
                <a:ea typeface="Calibri" panose="020F0502020204030204" pitchFamily="34" charset="0"/>
                <a:cs typeface="Times New Roman" panose="02020603050405020304" pitchFamily="18" charset="0"/>
              </a:rPr>
              <a:t>, nevertheless,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to be remembered in the covenants of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9 That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 Messiah should be made manifest unto them in the latter days, in the spirit of power, unto the bringing of them out of darkness unto light, yea, out of hidden darkness and out of captivity unto freedom</a:t>
            </a:r>
            <a:r>
              <a:rPr lang="en-US" sz="1100" dirty="0">
                <a:latin typeface="Calibri" panose="020F0502020204030204" pitchFamily="34" charset="0"/>
                <a:ea typeface="Calibri" panose="020F0502020204030204" pitchFamily="34" charset="0"/>
                <a:cs typeface="Times New Roman" panose="02020603050405020304" pitchFamily="18" charset="0"/>
              </a:rPr>
              <a: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10 For Joseph truly testified, saying,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 seer shall the Lord, my God, raise up, who shall be a choice seer unto the fruit of my loins.</a:t>
            </a:r>
          </a:p>
          <a:p>
            <a:r>
              <a:rPr lang="en-US" sz="1100" dirty="0">
                <a:latin typeface="Calibri" panose="020F0502020204030204" pitchFamily="34" charset="0"/>
                <a:ea typeface="Calibri" panose="020F0502020204030204" pitchFamily="34" charset="0"/>
                <a:cs typeface="Times New Roman" panose="02020603050405020304" pitchFamily="18" charset="0"/>
              </a:rPr>
              <a:t>11 Yea, Joseph truly said,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Thus saith the Lord unto me: A choice seer will I raise up out of the fruit of thy loins; and he shall be esteemed highly among the fruit of thy loins.</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12 And unto him will I give commandment, that he shall do a work for the fruit of thy loins, his brethren, which shall be of great worth unto them, even to the </a:t>
            </a:r>
            <a:r>
              <a:rPr lang="en-US" sz="16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bringing of them to the knowledge of the covenants which I have made with thy fathers.</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13 And I will give unto him a commandment, that he shall do none other work save the work which I shall command him.</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2Ne 2:14 And I will make him great in mine eyes, for he shall do my work.</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80D8F8AD-1CAD-4700-8260-6800B6D8F85B}"/>
              </a:ext>
            </a:extLst>
          </p:cNvPr>
          <p:cNvSpPr/>
          <p:nvPr/>
        </p:nvSpPr>
        <p:spPr>
          <a:xfrm>
            <a:off x="5844209" y="1598406"/>
            <a:ext cx="6347791" cy="5262979"/>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Gen 50:24 And Joseph [of Egypt] said unto his brethren, I die and go unto my fathers; and I go down to my grave with joy. The God of my father Jacob be with you, to deliver you out of affliction in the days of your bondage; for </a:t>
            </a:r>
            <a:r>
              <a:rPr lang="en-US" sz="11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 hath visited me</a:t>
            </a:r>
            <a:r>
              <a:rPr lang="en-US" sz="1100" b="1" dirty="0">
                <a:latin typeface="Calibri" panose="020F0502020204030204" pitchFamily="34" charset="0"/>
                <a:ea typeface="Calibri" panose="020F0502020204030204" pitchFamily="34" charset="0"/>
                <a:cs typeface="Times New Roman" panose="02020603050405020304" pitchFamily="18" charset="0"/>
              </a:rPr>
              <a:t>,</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and</a:t>
            </a:r>
            <a:r>
              <a:rPr lang="en-US" sz="11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 I have obtained a promise of the Lord that out of the fruit of my loins the Lord God will raise up a righteous branch out of my loins</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and unto thee [his brethren], whom my father Jacob hath named Israel, a prophet </a:t>
            </a: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spcBef>
                <a:spcPts val="0"/>
              </a:spcBef>
              <a:spcAft>
                <a:spcPts val="0"/>
              </a:spcAft>
            </a:pP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not the Messiah who is called </a:t>
            </a:r>
            <a:r>
              <a:rPr lang="en-US" sz="1100" i="1"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Shilo</a:t>
            </a:r>
            <a:r>
              <a:rPr lang="en-US" sz="1100" i="1" dirty="0">
                <a:highlight>
                  <a:srgbClr val="C0C0C0"/>
                </a:highlight>
                <a:latin typeface="Calibri" panose="020F0502020204030204" pitchFamily="34" charset="0"/>
                <a:ea typeface="Calibri" panose="020F0502020204030204" pitchFamily="34" charset="0"/>
                <a:cs typeface="Times New Roman" panose="02020603050405020304" pitchFamily="18" charset="0"/>
              </a:rPr>
              <a:t>);</a:t>
            </a:r>
          </a:p>
          <a:p>
            <a:pPr marL="457200" marR="0" indent="457200">
              <a:spcBef>
                <a:spcPts val="0"/>
              </a:spcBef>
              <a:spcAft>
                <a:spcPts val="0"/>
              </a:spcAft>
            </a:pP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and this prophet shall deliver my people out of Egypt in the days of thy bondage.</a:t>
            </a:r>
          </a:p>
          <a:p>
            <a:r>
              <a:rPr lang="en-US" sz="1100" dirty="0">
                <a:latin typeface="Calibri" panose="020F0502020204030204" pitchFamily="34" charset="0"/>
                <a:ea typeface="Calibri" panose="020F0502020204030204" pitchFamily="34" charset="0"/>
                <a:cs typeface="Times New Roman" panose="02020603050405020304" pitchFamily="18" charset="0"/>
              </a:rPr>
              <a:t>25 And it shall come to pass that they shall be scattered again; and </a:t>
            </a:r>
            <a:r>
              <a:rPr lang="en-US" sz="1100" i="1" dirty="0">
                <a:highlight>
                  <a:srgbClr val="FFFF00"/>
                </a:highlight>
                <a:latin typeface="Calibri" panose="020F0502020204030204" pitchFamily="34" charset="0"/>
                <a:ea typeface="Calibri" panose="020F0502020204030204" pitchFamily="34" charset="0"/>
                <a:cs typeface="Times New Roman" panose="02020603050405020304" pitchFamily="18" charset="0"/>
              </a:rPr>
              <a:t>a branch shall be broken off</a:t>
            </a:r>
            <a:r>
              <a:rPr lang="en-US" sz="1100" dirty="0">
                <a:latin typeface="Calibri" panose="020F0502020204030204" pitchFamily="34" charset="0"/>
                <a:ea typeface="Calibri" panose="020F0502020204030204" pitchFamily="34" charset="0"/>
                <a:cs typeface="Times New Roman" panose="02020603050405020304" pitchFamily="18" charset="0"/>
              </a:rPr>
              <a:t> and shall be carried into a far country; nevertheless,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they shall be remembered in the covenants of the Lord</a:t>
            </a:r>
            <a:r>
              <a:rPr lang="en-US" sz="1100" dirty="0">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when the Messiah cometh; for he shall be made manifest unto them in the latter days, in the Spirit of power, and shall bring them out of darkness into light--out of hidden darkness and out of captivity unto freedom.</a:t>
            </a: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26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 seer shall the Lord my God raise up, who shall be a choice seer unto the fruit of my loins.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27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Thus saith the Lord God of my fathers unto me, A choice seer will I raise up out of the fruit of thy loins, and he shall be esteemed highly among the fruit of thy loins;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unto him will I give commandment that he shall do a work for the fruit of thy loins, his brethren.</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28 And </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he shall bring them to the knowledge of the covenants which I have made with thy fathers;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do whatsoever work I shall command him.</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29 And I will make him great in mine eyes, for he shall do my work;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2" name="TextBox 1">
            <a:extLst>
              <a:ext uri="{FF2B5EF4-FFF2-40B4-BE49-F238E27FC236}">
                <a16:creationId xmlns:a16="http://schemas.microsoft.com/office/drawing/2014/main" id="{591CC759-BCEE-4934-ABBB-DA7DEB07E7E2}"/>
              </a:ext>
            </a:extLst>
          </p:cNvPr>
          <p:cNvSpPr txBox="1"/>
          <p:nvPr/>
        </p:nvSpPr>
        <p:spPr>
          <a:xfrm>
            <a:off x="10482470" y="3242502"/>
            <a:ext cx="808235" cy="369332"/>
          </a:xfrm>
          <a:prstGeom prst="rect">
            <a:avLst/>
          </a:prstGeom>
          <a:noFill/>
        </p:spPr>
        <p:txBody>
          <a:bodyPr wrap="none" rtlCol="0">
            <a:spAutoFit/>
          </a:bodyPr>
          <a:lstStyle/>
          <a:p>
            <a:r>
              <a:rPr lang="en-US" b="1" dirty="0"/>
              <a:t>Moses</a:t>
            </a:r>
          </a:p>
        </p:txBody>
      </p:sp>
      <p:sp>
        <p:nvSpPr>
          <p:cNvPr id="3" name="TextBox 2">
            <a:extLst>
              <a:ext uri="{FF2B5EF4-FFF2-40B4-BE49-F238E27FC236}">
                <a16:creationId xmlns:a16="http://schemas.microsoft.com/office/drawing/2014/main" id="{BCF0520A-57B5-49DD-8C0D-A75C85175766}"/>
              </a:ext>
            </a:extLst>
          </p:cNvPr>
          <p:cNvSpPr txBox="1"/>
          <p:nvPr/>
        </p:nvSpPr>
        <p:spPr>
          <a:xfrm>
            <a:off x="10309634" y="4736472"/>
            <a:ext cx="1659429" cy="369332"/>
          </a:xfrm>
          <a:prstGeom prst="rect">
            <a:avLst/>
          </a:prstGeom>
          <a:noFill/>
        </p:spPr>
        <p:txBody>
          <a:bodyPr wrap="none" rtlCol="0">
            <a:spAutoFit/>
          </a:bodyPr>
          <a:lstStyle/>
          <a:p>
            <a:r>
              <a:rPr lang="en-US" b="1" dirty="0"/>
              <a:t>Joseph Smith Jr</a:t>
            </a:r>
          </a:p>
        </p:txBody>
      </p:sp>
    </p:spTree>
    <p:extLst>
      <p:ext uri="{BB962C8B-B14F-4D97-AF65-F5344CB8AC3E}">
        <p14:creationId xmlns:p14="http://schemas.microsoft.com/office/powerpoint/2010/main" val="60506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5D1544-A6C7-4271-BBAE-7C093D1C32CA}"/>
              </a:ext>
            </a:extLst>
          </p:cNvPr>
          <p:cNvSpPr/>
          <p:nvPr/>
        </p:nvSpPr>
        <p:spPr>
          <a:xfrm>
            <a:off x="92767" y="533516"/>
            <a:ext cx="5910470" cy="3400931"/>
          </a:xfrm>
          <a:prstGeom prst="rect">
            <a:avLst/>
          </a:prstGeom>
        </p:spPr>
        <p:txBody>
          <a:bodyPr wrap="square">
            <a:spAutoFit/>
          </a:bodyPr>
          <a:lstStyle/>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2Ne 2:15 And he </a:t>
            </a:r>
            <a:r>
              <a:rPr lang="en-US" sz="1100" u="sng" dirty="0">
                <a:highlight>
                  <a:srgbClr val="C0C0C0"/>
                </a:highlight>
                <a:latin typeface="Calibri" panose="020F0502020204030204" pitchFamily="34" charset="0"/>
                <a:ea typeface="Calibri" panose="020F0502020204030204" pitchFamily="34" charset="0"/>
                <a:cs typeface="Times New Roman" panose="02020603050405020304" pitchFamily="18" charset="0"/>
              </a:rPr>
              <a:t>shall be great like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unto Moses, whom I have said I would raise up unto you to deliver my people, O house of Israel.</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16 And Moses will I raise up to deliver thy people out of the land of Egypt.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17 But a seer will I raise up out of the fruit of thy loins; and unto him will I give power to bring forth my word unto the seed of thy loins--</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18 And not to the bringing forth my word only, saith the Lord, but to the convincing them of my word, which shall have already gone forth among them.</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19 Wherefore, the fruit of thy loins shall write; and the fruit of the loins of Judah shall write;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20 And that which shall be written by the fruit of thy loins and also that which shall be written by the fruit of the loins of Judah shall grow together,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21 Unto the confounding of false doctrines, and laying down of contentions, and establishing peace among the fruit of thy loins,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22 And bringing them to the knowledge of their fathers in the latter days,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23 And also to the knowledge of my covenants, saith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7072B139-5793-410F-B92E-B1A8D2C66EF1}"/>
              </a:ext>
            </a:extLst>
          </p:cNvPr>
          <p:cNvSpPr/>
          <p:nvPr/>
        </p:nvSpPr>
        <p:spPr>
          <a:xfrm>
            <a:off x="6003237" y="364238"/>
            <a:ext cx="6003235" cy="3739485"/>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be great like unto him whom I have said I would raise up unto you, to deliver my people, O house of Israel, out of the land of Egypt; for a seer will I raise up to deliver my people out of the land of Egypt; and he </a:t>
            </a:r>
            <a:r>
              <a:rPr lang="en-US" sz="1100" u="sng" dirty="0">
                <a:highlight>
                  <a:srgbClr val="C0C0C0"/>
                </a:highlight>
                <a:latin typeface="Calibri" panose="020F0502020204030204" pitchFamily="34" charset="0"/>
                <a:ea typeface="Calibri" panose="020F0502020204030204" pitchFamily="34" charset="0"/>
                <a:cs typeface="Times New Roman" panose="02020603050405020304" pitchFamily="18" charset="0"/>
              </a:rPr>
              <a:t>shall be called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Moses. </a:t>
            </a:r>
            <a:r>
              <a:rPr lang="en-US" sz="1100" dirty="0">
                <a:latin typeface="Calibri" panose="020F0502020204030204" pitchFamily="34" charset="0"/>
                <a:ea typeface="Calibri" panose="020F0502020204030204" pitchFamily="34" charset="0"/>
                <a:cs typeface="Times New Roman" panose="02020603050405020304" pitchFamily="18" charset="0"/>
              </a:rPr>
              <a:t>And by this name he shall know that he is of thy house; for he shall be nursed by the king's daughter and shall be called her son.</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Gen 50:30 And again, a seer will I raise up out of the fruit of thy loins, and unto him will I give power to bring forth my word unto the seed of thy loins--and not to the bringing forth of my word only, saith the Lord, but to the convincing them of my word, which shall have already gone forth among them </a:t>
            </a:r>
            <a:r>
              <a:rPr lang="en-US" sz="1100" dirty="0">
                <a:latin typeface="Calibri" panose="020F0502020204030204" pitchFamily="34" charset="0"/>
                <a:ea typeface="Calibri" panose="020F0502020204030204" pitchFamily="34" charset="0"/>
                <a:cs typeface="Times New Roman" panose="02020603050405020304" pitchFamily="18" charset="0"/>
              </a:rPr>
              <a:t>in the last days;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31 Wherefore, the fruit of thy loins shall write, and the fruit of the loins of Judah shall write;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and that which shall be written by the fruit of thy loins and also that which shall be written by the fruit of the loins of Judah shall grow together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unto the confounding of false doctrines, and laying down of contentions, and establishing peace among the fruit of thy loins,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bringing them to a knowledge of their fathers in the latter days,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also to the knowledge of my covenants, saith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366364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5D1544-A6C7-4271-BBAE-7C093D1C32CA}"/>
              </a:ext>
            </a:extLst>
          </p:cNvPr>
          <p:cNvSpPr/>
          <p:nvPr/>
        </p:nvSpPr>
        <p:spPr>
          <a:xfrm>
            <a:off x="92767" y="533516"/>
            <a:ext cx="5910470" cy="3400931"/>
          </a:xfrm>
          <a:prstGeom prst="rect">
            <a:avLst/>
          </a:prstGeom>
        </p:spPr>
        <p:txBody>
          <a:bodyPr wrap="square">
            <a:spAutoFit/>
          </a:bodyPr>
          <a:lstStyle/>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2Ne 2:15 And he shall be great like unto Moses, whom I have said I would raise up unto you to deliver my people, O house of Israel.</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16 And Moses will I raise up to deliver thy people out of the land of Egypt.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17 But a seer will I raise up out of the fruit of thy loins; and unto him will I give power to bring forth my word unto the seed of thy loins--</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18 And not to the bringing forth my word only, saith the Lord, but to the convincing them of my word, which shall have already gone forth among them.</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19 Wherefore, the fruit of thy loins shall write; and the fruit of the loins of Judah shall write;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20 And that which shall be written by the fruit of thy loins and also that which shall be written by the fruit of the loins of Judah shall grow together,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21 Unto the confounding of false doctrines, and laying down of contentions, and establishing peace among the fruit of thy loins,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22 And bringing them to the knowledge of their fathers in the latter days,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23 And also to the knowledge of my covenants, saith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7072B139-5793-410F-B92E-B1A8D2C66EF1}"/>
              </a:ext>
            </a:extLst>
          </p:cNvPr>
          <p:cNvSpPr/>
          <p:nvPr/>
        </p:nvSpPr>
        <p:spPr>
          <a:xfrm>
            <a:off x="6003237" y="364238"/>
            <a:ext cx="6003235" cy="3739485"/>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a:t>
            </a:r>
            <a:r>
              <a:rPr lang="en-US" sz="1400" b="1"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Jospeh</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 Jr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shall be great like unto him </a:t>
            </a:r>
            <a:r>
              <a:rPr lang="en-US" sz="1400" b="1" dirty="0" err="1">
                <a:highlight>
                  <a:srgbClr val="C0C0C0"/>
                </a:highlight>
                <a:latin typeface="Calibri" panose="020F0502020204030204" pitchFamily="34" charset="0"/>
                <a:ea typeface="Calibri" panose="020F0502020204030204" pitchFamily="34" charset="0"/>
                <a:cs typeface="Times New Roman" panose="02020603050405020304" pitchFamily="18" charset="0"/>
              </a:rPr>
              <a:t>Jospeh</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 Egypt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whom I have said I would raise up unto you, to deliver my people, O house of Israel, out of the land of Egypt; for a seer will I raise up to deliver my people out of the land of Egypt; and he shall be called Moses. </a:t>
            </a:r>
            <a:r>
              <a:rPr lang="en-US" sz="1100" dirty="0">
                <a:latin typeface="Calibri" panose="020F0502020204030204" pitchFamily="34" charset="0"/>
                <a:ea typeface="Calibri" panose="020F0502020204030204" pitchFamily="34" charset="0"/>
                <a:cs typeface="Times New Roman" panose="02020603050405020304" pitchFamily="18" charset="0"/>
              </a:rPr>
              <a:t>And by this name he shall know that he is of thy house; for he shall be nursed by the king's daughter and shall be called her son.</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Gen 50:30 And again, a seer will I raise up out of the fruit of thy loins, and unto him will I give power to bring forth my word unto the seed of thy loins--and not to the bringing forth of my word only, saith the Lord, but to the convincing them of my word, which shall have already gone forth among them </a:t>
            </a:r>
            <a:r>
              <a:rPr lang="en-US" sz="1100" dirty="0">
                <a:latin typeface="Calibri" panose="020F0502020204030204" pitchFamily="34" charset="0"/>
                <a:ea typeface="Calibri" panose="020F0502020204030204" pitchFamily="34" charset="0"/>
                <a:cs typeface="Times New Roman" panose="02020603050405020304" pitchFamily="18" charset="0"/>
              </a:rPr>
              <a:t>in the last days;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31 Wherefore, the fruit of thy loins shall write, and the fruit of the loins of Judah shall write;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and that which shall be written by the fruit of thy loins and also that which shall be written by the fruit of the loins of Judah shall grow together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unto the confounding of false doctrines, and laying down of contentions, and establishing peace among the fruit of thy loins,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bringing them to a knowledge of their fathers in the latter days,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also to the knowledge of my covenants, saith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641167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5D1544-A6C7-4271-BBAE-7C093D1C32CA}"/>
              </a:ext>
            </a:extLst>
          </p:cNvPr>
          <p:cNvSpPr/>
          <p:nvPr/>
        </p:nvSpPr>
        <p:spPr>
          <a:xfrm>
            <a:off x="92767" y="533516"/>
            <a:ext cx="5910470" cy="3400931"/>
          </a:xfrm>
          <a:prstGeom prst="rect">
            <a:avLst/>
          </a:prstGeom>
        </p:spPr>
        <p:txBody>
          <a:bodyPr wrap="square">
            <a:spAutoFit/>
          </a:bodyPr>
          <a:lstStyle/>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2Ne 2:15 And he shall be great like unto Moses, whom I have said I would raise up unto you to deliver my people, O house of Israel.</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16 And Moses will I raise up to deliver thy people out of the land of Egypt.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17 But a seer will I raise up out of the fruit of thy loins; and unto him will I give power to bring forth my word unto the seed of thy loins--</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18 And not to the bringing forth my word only, saith the Lord, but to the convincing them of my word, which shall have already gone forth among them.</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19 Wherefore, the fruit of thy loins shall write; and the fruit of the loins of Judah shall write;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20 And that which shall be written by the fruit of thy loins and also that which shall be written by the fruit of the loins of Judah shall grow together,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21 Unto the confounding of false doctrines, and laying down of contentions, and establishing peace among the fruit of thy loins,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22 And </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bringing them to the knowledge of their fathers in the latter days,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23 And also to the knowledge of my covenants,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saith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7072B139-5793-410F-B92E-B1A8D2C66EF1}"/>
              </a:ext>
            </a:extLst>
          </p:cNvPr>
          <p:cNvSpPr/>
          <p:nvPr/>
        </p:nvSpPr>
        <p:spPr>
          <a:xfrm>
            <a:off x="6003237" y="364238"/>
            <a:ext cx="6003235" cy="3739485"/>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be great like unto him whom I have said I would raise up unto you, to deliver my people, O house of Israel, out of the land of Egypt; for a seer will I raise up to deliver my people out of the land of Egypt; and he shall be called Moses. </a:t>
            </a:r>
            <a:r>
              <a:rPr lang="en-US" sz="1100" dirty="0">
                <a:latin typeface="Calibri" panose="020F0502020204030204" pitchFamily="34" charset="0"/>
                <a:ea typeface="Calibri" panose="020F0502020204030204" pitchFamily="34" charset="0"/>
                <a:cs typeface="Times New Roman" panose="02020603050405020304" pitchFamily="18" charset="0"/>
              </a:rPr>
              <a:t>And by this name he shall know that he is of thy house; for he shall be nursed by the king's daughter and shall be called her son.</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Gen 50:30 And again, a seer will I raise up out of the fruit of thy loins, and unto him will I give power to bring forth my word unto the seed of thy loins--and not to the bringing forth of my word only, saith the Lord, but to the convincing them of my word, which shall have already gone forth among them </a:t>
            </a:r>
            <a:r>
              <a:rPr lang="en-US" sz="1100" dirty="0">
                <a:latin typeface="Calibri" panose="020F0502020204030204" pitchFamily="34" charset="0"/>
                <a:ea typeface="Calibri" panose="020F0502020204030204" pitchFamily="34" charset="0"/>
                <a:cs typeface="Times New Roman" panose="02020603050405020304" pitchFamily="18" charset="0"/>
              </a:rPr>
              <a:t>in the last days;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31 Wherefore, the fruit of thy loins shall write, and the fruit of the loins of Judah shall write;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and that which shall be written by the fruit of thy loins and also that which shall be written by the fruit of the loins of Judah shall grow together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unto the confounding of false doctrines, and laying down of contentions, and establishing peace among the fruit of thy loins,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bringing them to a knowledge of their fathers in the latter days, </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also to the knowledge of my covenants,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saith</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1893795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5D1544-A6C7-4271-BBAE-7C093D1C32CA}"/>
              </a:ext>
            </a:extLst>
          </p:cNvPr>
          <p:cNvSpPr/>
          <p:nvPr/>
        </p:nvSpPr>
        <p:spPr>
          <a:xfrm>
            <a:off x="92767" y="533516"/>
            <a:ext cx="5910470" cy="3400931"/>
          </a:xfrm>
          <a:prstGeom prst="rect">
            <a:avLst/>
          </a:prstGeom>
        </p:spPr>
        <p:txBody>
          <a:bodyPr wrap="square">
            <a:spAutoFit/>
          </a:bodyPr>
          <a:lstStyle/>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2Ne 2:15 And he shall be great like unto Moses, whom I have said I would raise up unto you to deliver my people, O house of Israel.</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16 And Moses will I raise up to deliver thy people out of the land of Egypt.</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17 But a seer will I raise up out of the fruit of thy loins; and unto him will I give power to bring forth my word unto the seed of thy loins--</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18 And not to the bringing forth my word only, saith the Lord, but to the convincing them of my word, which shall have already gone forth among them.</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19 Wherefore, the fruit of thy loins shall write; and the fruit of the loins of Judah shall write;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20 And that which shall be written by the fruit of thy loins and also that which shall be written by the fruit of the loins of Judah shall grow together,</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21 Unto the confounding of false doctrines, and laying down of contentions, and establishing peace among the fruit of thy loins,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22 And </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bringing them to the knowledge of their fathers in the latter days,</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23 And also to the knowledge of my covenants,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saith 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p:txBody>
      </p:sp>
      <p:sp>
        <p:nvSpPr>
          <p:cNvPr id="3" name="Rectangle 2">
            <a:extLst>
              <a:ext uri="{FF2B5EF4-FFF2-40B4-BE49-F238E27FC236}">
                <a16:creationId xmlns:a16="http://schemas.microsoft.com/office/drawing/2014/main" id="{7072B139-5793-410F-B92E-B1A8D2C66EF1}"/>
              </a:ext>
            </a:extLst>
          </p:cNvPr>
          <p:cNvSpPr/>
          <p:nvPr/>
        </p:nvSpPr>
        <p:spPr>
          <a:xfrm>
            <a:off x="6003237" y="364238"/>
            <a:ext cx="6003235" cy="3739485"/>
          </a:xfrm>
          <a:prstGeom prst="rect">
            <a:avLst/>
          </a:prstGeom>
        </p:spPr>
        <p:txBody>
          <a:bodyPr wrap="square">
            <a:spAutoFit/>
          </a:bodyPr>
          <a:lstStyle/>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he shall be great like unto him whom I have said I would raise up unto you, to deliver my people, O house of Israel, out of the land of Egypt; for a seer will I raise up to deliver my people out of the land of Egypt; and he shall be called Moses. </a:t>
            </a:r>
            <a:r>
              <a:rPr lang="en-US" sz="1100" dirty="0">
                <a:latin typeface="Calibri" panose="020F0502020204030204" pitchFamily="34" charset="0"/>
                <a:ea typeface="Calibri" panose="020F0502020204030204" pitchFamily="34" charset="0"/>
                <a:cs typeface="Times New Roman" panose="02020603050405020304" pitchFamily="18" charset="0"/>
              </a:rPr>
              <a:t>And by this name he shall know that he is of thy house; for he shall be nursed by the king's daughter and shall be called her son.</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FFFF00"/>
                </a:highlight>
                <a:latin typeface="Calibri" panose="020F0502020204030204" pitchFamily="34" charset="0"/>
                <a:ea typeface="Calibri" panose="020F0502020204030204" pitchFamily="34" charset="0"/>
                <a:cs typeface="Times New Roman" panose="02020603050405020304" pitchFamily="18" charset="0"/>
              </a:rPr>
              <a:t>Gen 50:30 And again, a seer will I raise up out of the fruit of thy loins, and unto him will I give power to bring forth my word unto the seed of thy loins--and not to the bringing forth of my word only, saith the Lord, but to the convincing them of my word, which shall have already gone forth among them </a:t>
            </a:r>
            <a:r>
              <a:rPr lang="en-US" sz="1100" dirty="0">
                <a:latin typeface="Calibri" panose="020F0502020204030204" pitchFamily="34" charset="0"/>
                <a:ea typeface="Calibri" panose="020F0502020204030204" pitchFamily="34" charset="0"/>
                <a:cs typeface="Times New Roman" panose="02020603050405020304" pitchFamily="18" charset="0"/>
              </a:rPr>
              <a:t>in the last days;</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31 Wherefore, the fruit of thy loins shall write, and the fruit of the loins of Judah shall write;</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 and that which shall be written by the fruit of thy loins and also that which shall be written by the fruit of the loins of Judah shall grow together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unto the confounding of false doctrines, and laying down of contentions, and establishing peace among the fruit of thy loins,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bringing them to a knowledge of their fathers in the latter days, </a:t>
            </a: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and also to the knowledge of my covenants,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saith</a:t>
            </a:r>
            <a:r>
              <a:rPr lang="en-US" sz="1400" b="1" dirty="0">
                <a:highlight>
                  <a:srgbClr val="C0C0C0"/>
                </a:highlight>
                <a:latin typeface="Calibri" panose="020F0502020204030204" pitchFamily="34" charset="0"/>
                <a:ea typeface="Calibri" panose="020F0502020204030204" pitchFamily="34" charset="0"/>
                <a:cs typeface="Times New Roman" panose="02020603050405020304" pitchFamily="18" charset="0"/>
              </a:rPr>
              <a:t> </a:t>
            </a:r>
            <a:r>
              <a:rPr lang="en-US" sz="1100" dirty="0">
                <a:highlight>
                  <a:srgbClr val="C0C0C0"/>
                </a:highlight>
                <a:latin typeface="Calibri" panose="020F0502020204030204" pitchFamily="34" charset="0"/>
                <a:ea typeface="Calibri" panose="020F0502020204030204" pitchFamily="34" charset="0"/>
                <a:cs typeface="Times New Roman" panose="02020603050405020304" pitchFamily="18" charset="0"/>
              </a:rPr>
              <a:t>the Lord.</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a:p>
            <a:r>
              <a:rPr lang="en-US" sz="1100" dirty="0">
                <a:latin typeface="Calibri" panose="020F0502020204030204" pitchFamily="34" charset="0"/>
                <a:ea typeface="Calibri" panose="020F050202020403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44020A15-C1A9-459B-BE31-F398D650A8FD}"/>
              </a:ext>
            </a:extLst>
          </p:cNvPr>
          <p:cNvSpPr txBox="1"/>
          <p:nvPr/>
        </p:nvSpPr>
        <p:spPr>
          <a:xfrm>
            <a:off x="1563757" y="4439478"/>
            <a:ext cx="8004313" cy="1077218"/>
          </a:xfrm>
          <a:prstGeom prst="rect">
            <a:avLst/>
          </a:prstGeom>
          <a:noFill/>
        </p:spPr>
        <p:txBody>
          <a:bodyPr wrap="square" rtlCol="0">
            <a:spAutoFit/>
          </a:bodyPr>
          <a:lstStyle/>
          <a:p>
            <a:pPr algn="ctr"/>
            <a:r>
              <a:rPr lang="en-US" sz="3200" dirty="0"/>
              <a:t>Note the purposes of the Book of Mormon as stated by Moroni on the Title Page</a:t>
            </a:r>
          </a:p>
        </p:txBody>
      </p:sp>
    </p:spTree>
    <p:extLst>
      <p:ext uri="{BB962C8B-B14F-4D97-AF65-F5344CB8AC3E}">
        <p14:creationId xmlns:p14="http://schemas.microsoft.com/office/powerpoint/2010/main" val="42157216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7653</TotalTime>
  <Words>10175</Words>
  <Application>Microsoft Office PowerPoint</Application>
  <PresentationFormat>Widescreen</PresentationFormat>
  <Paragraphs>640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kristy joyce</dc:creator>
  <cp:lastModifiedBy>kristy joyce</cp:lastModifiedBy>
  <cp:revision>22</cp:revision>
  <dcterms:created xsi:type="dcterms:W3CDTF">2018-08-12T12:33:50Z</dcterms:created>
  <dcterms:modified xsi:type="dcterms:W3CDTF">2025-06-19T19:10:09Z</dcterms:modified>
</cp:coreProperties>
</file>